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335" r:id="rId5"/>
    <p:sldId id="336" r:id="rId6"/>
    <p:sldId id="341" r:id="rId7"/>
    <p:sldId id="349" r:id="rId8"/>
    <p:sldId id="350" r:id="rId9"/>
    <p:sldId id="348" r:id="rId10"/>
    <p:sldId id="351" r:id="rId11"/>
    <p:sldId id="342" r:id="rId12"/>
    <p:sldId id="352" r:id="rId13"/>
    <p:sldId id="353" r:id="rId14"/>
    <p:sldId id="354" r:id="rId15"/>
    <p:sldId id="355" r:id="rId16"/>
    <p:sldId id="356" r:id="rId17"/>
    <p:sldId id="357" r:id="rId18"/>
    <p:sldId id="358" r:id="rId19"/>
    <p:sldId id="359" r:id="rId20"/>
    <p:sldId id="362" r:id="rId21"/>
    <p:sldId id="364" r:id="rId22"/>
    <p:sldId id="3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054"/>
    <a:srgbClr val="46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F95BE-9778-6557-7BE3-390BBC99C743}" v="6" dt="2024-03-05T23:27:15.999"/>
    <p1510:client id="{26383950-EB17-79A2-35A5-3F0B79F91653}" v="680" dt="2024-03-05T21:33:47.380"/>
    <p1510:client id="{7B551C81-9C38-4E44-97C2-EF9AF24E5607}" v="1032" dt="2024-03-05T23:51:50.217"/>
    <p1510:client id="{954DD98A-D890-19C2-B832-B626A8D7C694}" v="73" dt="2024-03-06T16:30:02.390"/>
    <p1510:client id="{9A961C25-8187-8458-E48B-C481A6E2D9D4}" v="516" dt="2024-03-05T23:38:42.172"/>
    <p1510:client id="{CE91E817-DB22-9F5A-BD6B-263F2DA95AFF}" v="253" dt="2024-03-06T17:43:06.681"/>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pos="6504"/>
        <p:guide orient="horz" pos="3696"/>
        <p:guide orient="horz" pos="19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D88CAC-4FD1-FB92-1D26-05807EA810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B96D7-F201-492C-AA50-574A730BC27F}" type="datetimeFigureOut">
              <a:rPr lang="en-US" smtClean="0"/>
              <a:t>3/7/2024</a:t>
            </a:fld>
            <a:endParaRPr lang="en-US"/>
          </a:p>
        </p:txBody>
      </p:sp>
      <p:sp>
        <p:nvSpPr>
          <p:cNvPr id="4" name="Footer Placeholder 3">
            <a:extLst>
              <a:ext uri="{FF2B5EF4-FFF2-40B4-BE49-F238E27FC236}">
                <a16:creationId xmlns:a16="http://schemas.microsoft.com/office/drawing/2014/main" id="{88A72C0D-360E-C973-5588-52DC04A86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340B36-8225-0BC2-989D-2156A5B16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563E-BCB2-465B-8A3C-AC86CE64F69C}" type="slidenum">
              <a:rPr lang="en-US" smtClean="0"/>
              <a:t>‹#›</a:t>
            </a:fld>
            <a:endParaRPr lang="en-US"/>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16CA8-7DCC-4F2C-A1EF-C632B9D3E96D}"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90660-4B7D-4C11-96DB-B19FFA8CA93C}" type="slidenum">
              <a:rPr lang="en-US" smtClean="0"/>
              <a:t>‹#›</a:t>
            </a:fld>
            <a:endParaRPr lang="en-US"/>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a:t>CLICK TO add TITLE</a:t>
            </a:r>
          </a:p>
        </p:txBody>
      </p:sp>
      <p:pic>
        <p:nvPicPr>
          <p:cNvPr id="4" name="Graphic 3">
            <a:extLst>
              <a:ext uri="{FF2B5EF4-FFF2-40B4-BE49-F238E27FC236}">
                <a16:creationId xmlns:a16="http://schemas.microsoft.com/office/drawing/2014/main" id="{E46E52ED-0545-03BB-5AB6-4552E92B99F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219634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367682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F4A3D2-0CBC-CF43-C14A-141B19AE6711}"/>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3" t="-5525" r="24023" b="11733"/>
          <a:stretch/>
        </p:blipFill>
        <p:spPr>
          <a:xfrm>
            <a:off x="4478101" y="0"/>
            <a:ext cx="7713899" cy="685800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a:t>Click to add text</a:t>
            </a:r>
          </a:p>
          <a:p>
            <a:pPr lvl="1"/>
            <a:r>
              <a:rPr lang="en-US"/>
              <a:t>Second level</a:t>
            </a:r>
          </a:p>
          <a:p>
            <a:pPr lvl="2"/>
            <a:r>
              <a:rPr lang="en-US"/>
              <a:t>Third level </a:t>
            </a:r>
          </a:p>
          <a:p>
            <a:pPr lvl="3"/>
            <a:r>
              <a:rPr lang="en-US"/>
              <a:t>Fourth level </a:t>
            </a:r>
          </a:p>
          <a:p>
            <a:pPr lvl="4"/>
            <a:r>
              <a:rPr lang="en-US"/>
              <a:t>Fifth level </a:t>
            </a:r>
          </a:p>
          <a:p>
            <a:pPr lvl="0"/>
            <a:endParaRPr lang="en-US"/>
          </a:p>
        </p:txBody>
      </p:sp>
    </p:spTree>
    <p:extLst>
      <p:ext uri="{BB962C8B-B14F-4D97-AF65-F5344CB8AC3E}">
        <p14:creationId xmlns:p14="http://schemas.microsoft.com/office/powerpoint/2010/main" val="3828155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anchor="b">
            <a:normAutofit/>
          </a:bodyPr>
          <a:lstStyle>
            <a:lvl1pPr>
              <a:defRPr sz="4000"/>
            </a:lvl1pPr>
          </a:lstStyle>
          <a:p>
            <a:r>
              <a:rPr lang="en-US"/>
              <a:t>Click to add title</a:t>
            </a:r>
          </a:p>
        </p:txBody>
      </p:sp>
      <p:grpSp>
        <p:nvGrpSpPr>
          <p:cNvPr id="815" name="Group 814">
            <a:extLst>
              <a:ext uri="{FF2B5EF4-FFF2-40B4-BE49-F238E27FC236}">
                <a16:creationId xmlns:a16="http://schemas.microsoft.com/office/drawing/2014/main" id="{98F70650-8E48-1844-382B-91FBA9C8DD1F}"/>
              </a:ext>
              <a:ext uri="{C183D7F6-B498-43B3-948B-1728B52AA6E4}">
                <adec:decorative xmlns:adec="http://schemas.microsoft.com/office/drawing/2017/decorative" val="1"/>
              </a:ext>
            </a:extLst>
          </p:cNvPr>
          <p:cNvGrpSpPr/>
          <p:nvPr userDrawn="1"/>
        </p:nvGrpSpPr>
        <p:grpSpPr>
          <a:xfrm>
            <a:off x="5716" y="-50037"/>
            <a:ext cx="12186031" cy="3025624"/>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p>
              <a:endParaRPr lang="en-US"/>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p>
              <a:endParaRPr lang="en-US"/>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p>
              <a:endParaRPr lang="en-US"/>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p>
              <a:endParaRPr lang="en-US"/>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p>
              <a:endParaRPr lang="en-US"/>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p>
              <a:endParaRPr lang="en-US"/>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p>
              <a:endParaRPr lang="en-US"/>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p>
              <a:endParaRPr lang="en-US"/>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p>
              <a:endParaRPr lang="en-US"/>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p>
              <a:endParaRPr lang="en-US"/>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p>
              <a:endParaRPr lang="en-US"/>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p>
              <a:endParaRPr lang="en-US"/>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p>
              <a:endParaRPr lang="en-US"/>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p>
              <a:endParaRPr lang="en-US"/>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p>
              <a:endParaRPr lang="en-US"/>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p>
              <a:endParaRPr lang="en-US"/>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p>
              <a:endParaRPr lang="en-US"/>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p>
              <a:endParaRPr lang="en-US"/>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p>
              <a:endParaRPr lang="en-US"/>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p>
              <a:endParaRPr lang="en-US"/>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p>
              <a:endParaRPr lang="en-US"/>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p>
              <a:endParaRPr lang="en-US"/>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p>
              <a:endParaRPr lang="en-US"/>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p>
              <a:endParaRPr lang="en-US"/>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p>
              <a:endParaRPr lang="en-US"/>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p>
              <a:endParaRPr lang="en-US"/>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p>
              <a:endParaRPr lang="en-US"/>
            </a:p>
          </p:txBody>
        </p:sp>
      </p:grpSp>
    </p:spTree>
    <p:extLst>
      <p:ext uri="{BB962C8B-B14F-4D97-AF65-F5344CB8AC3E}">
        <p14:creationId xmlns:p14="http://schemas.microsoft.com/office/powerpoint/2010/main" val="159165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vl1pPr>
          </a:lstStyle>
          <a:p>
            <a:r>
              <a:rPr lang="en-US"/>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a:t>Click to add text</a:t>
            </a:r>
          </a:p>
          <a:p>
            <a:pPr lvl="1"/>
            <a:r>
              <a:rPr lang="en-US"/>
              <a:t>Second level</a:t>
            </a:r>
          </a:p>
          <a:p>
            <a:pPr lvl="2"/>
            <a:r>
              <a:rPr lang="en-US"/>
              <a:t>Third level </a:t>
            </a:r>
          </a:p>
          <a:p>
            <a:pPr lvl="3"/>
            <a:r>
              <a:rPr lang="en-US"/>
              <a:t>Fourth level </a:t>
            </a:r>
          </a:p>
          <a:p>
            <a:pPr lvl="4"/>
            <a:r>
              <a:rPr lang="en-US"/>
              <a:t>Fifth level </a:t>
            </a:r>
          </a:p>
          <a:p>
            <a:pPr lvl="0"/>
            <a:endParaRPr lang="en-US"/>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pic>
        <p:nvPicPr>
          <p:cNvPr id="9" name="Graphic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316123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43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a:t>Click icon to add picture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27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a:t>Click to add text</a:t>
            </a:r>
          </a:p>
        </p:txBody>
      </p:sp>
      <p:pic>
        <p:nvPicPr>
          <p:cNvPr id="7" name="Graphic 6">
            <a:extLst>
              <a:ext uri="{FF2B5EF4-FFF2-40B4-BE49-F238E27FC236}">
                <a16:creationId xmlns:a16="http://schemas.microsoft.com/office/drawing/2014/main" id="{CD18796B-7A45-F026-1306-A9ADE06D886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331876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228600">
              <a:lnSpc>
                <a:spcPct val="100000"/>
              </a:lnSpc>
              <a:spcBef>
                <a:spcPts val="0"/>
              </a:spcBef>
              <a:spcAft>
                <a:spcPts val="1200"/>
              </a:spcAft>
              <a:defRPr sz="2000"/>
            </a:lvl4pPr>
            <a:lvl5pPr marL="1143000">
              <a:lnSpc>
                <a:spcPct val="100000"/>
              </a:lnSpc>
              <a:spcBef>
                <a:spcPts val="0"/>
              </a:spcBef>
              <a:spcAft>
                <a:spcPts val="1200"/>
              </a:spcAft>
              <a:defRPr sz="2000"/>
            </a:lvl5pPr>
            <a:lvl6pPr marL="1600200">
              <a:defRPr/>
            </a:lvl6pPr>
          </a:lstStyle>
          <a:p>
            <a:pPr lvl="0"/>
            <a:r>
              <a:rPr lang="en-US"/>
              <a:t>Click to add content</a:t>
            </a:r>
          </a:p>
          <a:p>
            <a:pPr lvl="1"/>
            <a:r>
              <a:rPr lang="en-US"/>
              <a:t>Second level</a:t>
            </a:r>
          </a:p>
          <a:p>
            <a:pPr lvl="2"/>
            <a:r>
              <a:rPr lang="en-US"/>
              <a:t>Third level</a:t>
            </a:r>
          </a:p>
          <a:p>
            <a:pPr lvl="4"/>
            <a:r>
              <a:rPr lang="en-US"/>
              <a:t>Fourth level</a:t>
            </a:r>
          </a:p>
          <a:p>
            <a:pPr lvl="5"/>
            <a:r>
              <a:rPr lang="en-US"/>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4401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a:normAutofit/>
          </a:bodyPr>
          <a:lstStyle>
            <a:lvl1pPr marL="320040" indent="-320040">
              <a:lnSpc>
                <a:spcPct val="100000"/>
              </a:lnSpc>
              <a:spcBef>
                <a:spcPts val="0"/>
              </a:spcBef>
              <a:spcAft>
                <a:spcPts val="1200"/>
              </a:spcAft>
              <a:buFont typeface="+mj-lt"/>
              <a:buAutoNum type="arabicPeriod"/>
              <a:defRPr sz="2000"/>
            </a:lvl1pPr>
            <a:lvl2pPr marL="685800" indent="-320040">
              <a:lnSpc>
                <a:spcPct val="100000"/>
              </a:lnSpc>
              <a:spcBef>
                <a:spcPts val="0"/>
              </a:spcBef>
              <a:spcAft>
                <a:spcPts val="1200"/>
              </a:spcAft>
              <a:buFont typeface="+mj-lt"/>
              <a:buAutoNum type="alphaLcPeriod"/>
              <a:defRPr sz="2000"/>
            </a:lvl2pPr>
            <a:lvl3pPr marL="1143000" indent="-320040">
              <a:lnSpc>
                <a:spcPct val="100000"/>
              </a:lnSpc>
              <a:spcBef>
                <a:spcPts val="0"/>
              </a:spcBef>
              <a:spcAft>
                <a:spcPts val="1200"/>
              </a:spcAft>
              <a:buFont typeface="+mj-lt"/>
              <a:buAutoNum type="arabicParenR"/>
              <a:defRPr sz="2000"/>
            </a:lvl3pPr>
            <a:lvl4pPr marL="1600200" indent="-320040">
              <a:lnSpc>
                <a:spcPct val="100000"/>
              </a:lnSpc>
              <a:spcBef>
                <a:spcPts val="0"/>
              </a:spcBef>
              <a:spcAft>
                <a:spcPts val="1200"/>
              </a:spcAft>
              <a:buFont typeface="+mj-lt"/>
              <a:buAutoNum type="alphaLcParenR"/>
              <a:defRPr sz="2000"/>
            </a:lvl4pPr>
            <a:lvl5pPr marL="2057400" indent="-320040">
              <a:lnSpc>
                <a:spcPct val="100000"/>
              </a:lnSpc>
              <a:spcBef>
                <a:spcPts val="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209488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1046054-0FA9-558E-22C0-007C8D3DAFD0}"/>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367" t="32063" r="19367" b="20417"/>
          <a:stretch/>
        </p:blipFill>
        <p:spPr>
          <a:xfrm>
            <a:off x="4977245" y="0"/>
            <a:ext cx="7214755" cy="143907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a:t>Click to add text</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283264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a:t>Click to add text</a:t>
            </a:r>
          </a:p>
          <a:p>
            <a:pPr lvl="1"/>
            <a:r>
              <a:rPr lang="en-US"/>
              <a:t>Second level</a:t>
            </a:r>
          </a:p>
          <a:p>
            <a:pPr lvl="2"/>
            <a:r>
              <a:rPr lang="en-US"/>
              <a:t>Third level</a:t>
            </a:r>
          </a:p>
          <a:p>
            <a:pPr lvl="3"/>
            <a:r>
              <a:rPr lang="en-US"/>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42307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000" b="1">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95" r:id="rId3"/>
    <p:sldLayoutId id="2147483696"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51" r:id="rId13"/>
  </p:sldLayoutIdLst>
  <p:hf hdr="0" ftr="0" dt="0"/>
  <p:txStyles>
    <p:titleStyle>
      <a:lvl1pPr algn="l" defTabSz="914400" rtl="0" eaLnBrk="1" latinLnBrk="0" hangingPunct="1">
        <a:lnSpc>
          <a:spcPct val="90000"/>
        </a:lnSpc>
        <a:spcBef>
          <a:spcPct val="0"/>
        </a:spcBef>
        <a:buNone/>
        <a:defRPr sz="38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20" userDrawn="1">
          <p15:clr>
            <a:srgbClr val="F26B43"/>
          </p15:clr>
        </p15:guide>
        <p15:guide id="3" pos="5760" userDrawn="1">
          <p15:clr>
            <a:srgbClr val="F26B43"/>
          </p15:clr>
        </p15:guide>
        <p15:guide id="4" pos="7104" userDrawn="1">
          <p15:clr>
            <a:srgbClr val="C35EA4"/>
          </p15:clr>
        </p15:guide>
        <p15:guide id="5" pos="576"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0BCE3-7A85-71CE-E027-A8E454AF1454}"/>
              </a:ext>
            </a:extLst>
          </p:cNvPr>
          <p:cNvSpPr>
            <a:spLocks noGrp="1"/>
          </p:cNvSpPr>
          <p:nvPr>
            <p:ph type="ctrTitle"/>
          </p:nvPr>
        </p:nvSpPr>
        <p:spPr>
          <a:xfrm>
            <a:off x="5473788" y="960120"/>
            <a:ext cx="5819052" cy="3056343"/>
          </a:xfrm>
        </p:spPr>
        <p:txBody>
          <a:bodyPr/>
          <a:lstStyle/>
          <a:p>
            <a:r>
              <a:rPr lang="en-US"/>
              <a:t>CCWD Engineering </a:t>
            </a:r>
            <a:br>
              <a:rPr lang="en-US"/>
            </a:br>
            <a:r>
              <a:rPr lang="en-US"/>
              <a:t>Committee</a:t>
            </a:r>
            <a:br>
              <a:rPr lang="en-US"/>
            </a:br>
            <a:r>
              <a:rPr lang="en-US"/>
              <a:t>3/6/2024</a:t>
            </a:r>
          </a:p>
        </p:txBody>
      </p:sp>
    </p:spTree>
    <p:extLst>
      <p:ext uri="{BB962C8B-B14F-4D97-AF65-F5344CB8AC3E}">
        <p14:creationId xmlns:p14="http://schemas.microsoft.com/office/powerpoint/2010/main" val="954410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7B1F-4094-811E-4D48-85A831E0136C}"/>
              </a:ext>
            </a:extLst>
          </p:cNvPr>
          <p:cNvSpPr>
            <a:spLocks noGrp="1"/>
          </p:cNvSpPr>
          <p:nvPr>
            <p:ph type="title"/>
          </p:nvPr>
        </p:nvSpPr>
        <p:spPr/>
        <p:txBody>
          <a:bodyPr/>
          <a:lstStyle/>
          <a:p>
            <a:r>
              <a:rPr lang="en-US"/>
              <a:t>Existing Huckleberry Lift Station</a:t>
            </a:r>
          </a:p>
        </p:txBody>
      </p:sp>
      <p:sp>
        <p:nvSpPr>
          <p:cNvPr id="4" name="Content Placeholder 3">
            <a:extLst>
              <a:ext uri="{FF2B5EF4-FFF2-40B4-BE49-F238E27FC236}">
                <a16:creationId xmlns:a16="http://schemas.microsoft.com/office/drawing/2014/main" id="{DDCDC6C5-B85A-7F92-E988-D015A7801FB3}"/>
              </a:ext>
            </a:extLst>
          </p:cNvPr>
          <p:cNvSpPr>
            <a:spLocks noGrp="1"/>
          </p:cNvSpPr>
          <p:nvPr>
            <p:ph sz="quarter" idx="14"/>
          </p:nvPr>
        </p:nvSpPr>
        <p:spPr/>
        <p:txBody>
          <a:bodyPr/>
          <a:lstStyle/>
          <a:p>
            <a:endParaRPr lang="en-US"/>
          </a:p>
        </p:txBody>
      </p:sp>
      <p:sp>
        <p:nvSpPr>
          <p:cNvPr id="5" name="Slide Number Placeholder 4">
            <a:extLst>
              <a:ext uri="{FF2B5EF4-FFF2-40B4-BE49-F238E27FC236}">
                <a16:creationId xmlns:a16="http://schemas.microsoft.com/office/drawing/2014/main" id="{633DD6BE-E5A9-FAB1-DB28-84DB9C4C5E7A}"/>
              </a:ext>
            </a:extLst>
          </p:cNvPr>
          <p:cNvSpPr>
            <a:spLocks noGrp="1"/>
          </p:cNvSpPr>
          <p:nvPr>
            <p:ph type="sldNum" sz="quarter" idx="12"/>
          </p:nvPr>
        </p:nvSpPr>
        <p:spPr/>
        <p:txBody>
          <a:bodyPr/>
          <a:lstStyle/>
          <a:p>
            <a:fld id="{B5CEABB6-07DC-46E8-9B57-56EC44A396E5}" type="slidenum">
              <a:rPr lang="en-US" smtClean="0"/>
              <a:pPr/>
              <a:t>10</a:t>
            </a:fld>
            <a:endParaRPr lang="en-US"/>
          </a:p>
        </p:txBody>
      </p:sp>
      <p:sp>
        <p:nvSpPr>
          <p:cNvPr id="6" name="Content Placeholder 5">
            <a:extLst>
              <a:ext uri="{FF2B5EF4-FFF2-40B4-BE49-F238E27FC236}">
                <a16:creationId xmlns:a16="http://schemas.microsoft.com/office/drawing/2014/main" id="{E3528B43-96F5-C96F-7AB7-F921EBD11215}"/>
              </a:ext>
            </a:extLst>
          </p:cNvPr>
          <p:cNvSpPr>
            <a:spLocks noGrp="1"/>
          </p:cNvSpPr>
          <p:nvPr>
            <p:ph sz="quarter" idx="13"/>
          </p:nvPr>
        </p:nvSpPr>
        <p:spPr/>
        <p:txBody>
          <a:bodyPr/>
          <a:lstStyle/>
          <a:p>
            <a:endParaRPr lang="en-US"/>
          </a:p>
        </p:txBody>
      </p:sp>
      <p:pic>
        <p:nvPicPr>
          <p:cNvPr id="8" name="Picture 7">
            <a:extLst>
              <a:ext uri="{FF2B5EF4-FFF2-40B4-BE49-F238E27FC236}">
                <a16:creationId xmlns:a16="http://schemas.microsoft.com/office/drawing/2014/main" id="{E8623455-8D26-8E4E-EF41-01AE8016C85A}"/>
              </a:ext>
            </a:extLst>
          </p:cNvPr>
          <p:cNvPicPr>
            <a:picLocks noChangeAspect="1"/>
          </p:cNvPicPr>
          <p:nvPr/>
        </p:nvPicPr>
        <p:blipFill>
          <a:blip r:embed="rId2"/>
          <a:stretch>
            <a:fillRect/>
          </a:stretch>
        </p:blipFill>
        <p:spPr>
          <a:xfrm>
            <a:off x="893064" y="1576234"/>
            <a:ext cx="4235825" cy="5647767"/>
          </a:xfrm>
          <a:prstGeom prst="rect">
            <a:avLst/>
          </a:prstGeom>
        </p:spPr>
      </p:pic>
      <p:pic>
        <p:nvPicPr>
          <p:cNvPr id="1026" name="Picture 2">
            <a:extLst>
              <a:ext uri="{FF2B5EF4-FFF2-40B4-BE49-F238E27FC236}">
                <a16:creationId xmlns:a16="http://schemas.microsoft.com/office/drawing/2014/main" id="{26C2F53D-4562-FB1C-6A67-77D8710CA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177" y="1576234"/>
            <a:ext cx="6945664" cy="520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56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7B1F-4094-811E-4D48-85A831E0136C}"/>
              </a:ext>
            </a:extLst>
          </p:cNvPr>
          <p:cNvSpPr>
            <a:spLocks noGrp="1"/>
          </p:cNvSpPr>
          <p:nvPr>
            <p:ph type="title"/>
          </p:nvPr>
        </p:nvSpPr>
        <p:spPr>
          <a:xfrm>
            <a:off x="893064" y="72518"/>
            <a:ext cx="10405174" cy="886025"/>
          </a:xfrm>
        </p:spPr>
        <p:txBody>
          <a:bodyPr/>
          <a:lstStyle/>
          <a:p>
            <a:endParaRPr lang="en-US"/>
          </a:p>
        </p:txBody>
      </p:sp>
      <p:sp>
        <p:nvSpPr>
          <p:cNvPr id="4" name="Content Placeholder 3">
            <a:extLst>
              <a:ext uri="{FF2B5EF4-FFF2-40B4-BE49-F238E27FC236}">
                <a16:creationId xmlns:a16="http://schemas.microsoft.com/office/drawing/2014/main" id="{DDCDC6C5-B85A-7F92-E988-D015A7801FB3}"/>
              </a:ext>
            </a:extLst>
          </p:cNvPr>
          <p:cNvSpPr>
            <a:spLocks noGrp="1"/>
          </p:cNvSpPr>
          <p:nvPr>
            <p:ph sz="quarter" idx="14"/>
          </p:nvPr>
        </p:nvSpPr>
        <p:spPr/>
        <p:txBody>
          <a:bodyPr/>
          <a:lstStyle/>
          <a:p>
            <a:endParaRPr lang="en-US"/>
          </a:p>
        </p:txBody>
      </p:sp>
      <p:sp>
        <p:nvSpPr>
          <p:cNvPr id="5" name="Slide Number Placeholder 4">
            <a:extLst>
              <a:ext uri="{FF2B5EF4-FFF2-40B4-BE49-F238E27FC236}">
                <a16:creationId xmlns:a16="http://schemas.microsoft.com/office/drawing/2014/main" id="{633DD6BE-E5A9-FAB1-DB28-84DB9C4C5E7A}"/>
              </a:ext>
            </a:extLst>
          </p:cNvPr>
          <p:cNvSpPr>
            <a:spLocks noGrp="1"/>
          </p:cNvSpPr>
          <p:nvPr>
            <p:ph type="sldNum" sz="quarter" idx="12"/>
          </p:nvPr>
        </p:nvSpPr>
        <p:spPr/>
        <p:txBody>
          <a:bodyPr/>
          <a:lstStyle/>
          <a:p>
            <a:fld id="{B5CEABB6-07DC-46E8-9B57-56EC44A396E5}" type="slidenum">
              <a:rPr lang="en-US" smtClean="0"/>
              <a:pPr/>
              <a:t>11</a:t>
            </a:fld>
            <a:endParaRPr lang="en-US"/>
          </a:p>
        </p:txBody>
      </p:sp>
      <p:pic>
        <p:nvPicPr>
          <p:cNvPr id="7" name="Content Placeholder 6" descr="A map of a water project&#10;&#10;Description automatically generated with medium confidence">
            <a:extLst>
              <a:ext uri="{FF2B5EF4-FFF2-40B4-BE49-F238E27FC236}">
                <a16:creationId xmlns:a16="http://schemas.microsoft.com/office/drawing/2014/main" id="{379F6898-78E3-70D3-5406-6937839D971F}"/>
              </a:ext>
            </a:extLst>
          </p:cNvPr>
          <p:cNvPicPr>
            <a:picLocks noGrp="1" noChangeAspect="1"/>
          </p:cNvPicPr>
          <p:nvPr>
            <p:ph sz="quarter" idx="13"/>
          </p:nvPr>
        </p:nvPicPr>
        <p:blipFill>
          <a:blip r:embed="rId2"/>
          <a:stretch>
            <a:fillRect/>
          </a:stretch>
        </p:blipFill>
        <p:spPr>
          <a:xfrm>
            <a:off x="-230900" y="-813233"/>
            <a:ext cx="12422900" cy="9599514"/>
          </a:xfrm>
        </p:spPr>
      </p:pic>
    </p:spTree>
    <p:extLst>
      <p:ext uri="{BB962C8B-B14F-4D97-AF65-F5344CB8AC3E}">
        <p14:creationId xmlns:p14="http://schemas.microsoft.com/office/powerpoint/2010/main" val="254582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a:xfrm>
            <a:off x="893064" y="72518"/>
            <a:ext cx="10405174" cy="1326514"/>
          </a:xfrm>
        </p:spPr>
        <p:txBody>
          <a:bodyPr/>
          <a:lstStyle/>
          <a:p>
            <a:r>
              <a:rPr lang="en-US"/>
              <a:t>Reeds turnpike pump station Project</a:t>
            </a:r>
            <a:endParaRPr lang="en-ZA"/>
          </a:p>
        </p:txBody>
      </p:sp>
      <p:sp>
        <p:nvSpPr>
          <p:cNvPr id="4" name="Content Placeholder 3">
            <a:extLst>
              <a:ext uri="{FF2B5EF4-FFF2-40B4-BE49-F238E27FC236}">
                <a16:creationId xmlns:a16="http://schemas.microsoft.com/office/drawing/2014/main" id="{7658EE59-4D4C-0681-0DD3-18233C3F94A9}"/>
              </a:ext>
            </a:extLst>
          </p:cNvPr>
          <p:cNvSpPr>
            <a:spLocks noGrp="1"/>
          </p:cNvSpPr>
          <p:nvPr>
            <p:ph sz="quarter" idx="13"/>
          </p:nvPr>
        </p:nvSpPr>
        <p:spPr>
          <a:xfrm>
            <a:off x="911352" y="1683757"/>
            <a:ext cx="5425057" cy="4077281"/>
          </a:xfrm>
        </p:spPr>
        <p:txBody>
          <a:bodyPr vert="horz" lIns="91440" tIns="45720" rIns="91440" bIns="45720" rtlCol="0" anchor="t">
            <a:normAutofit/>
          </a:bodyPr>
          <a:lstStyle/>
          <a:p>
            <a:r>
              <a:rPr lang="en-US" b="1" u="sng"/>
              <a:t>Pump Station Overview</a:t>
            </a:r>
          </a:p>
          <a:p>
            <a:pPr lvl="1"/>
            <a:r>
              <a:rPr lang="en-US"/>
              <a:t>Existing pump station operates at 100-gpm to supply potable water and fire water for the historic district of Copperopolis and the recent development of Copper Valley Town Square. </a:t>
            </a:r>
          </a:p>
          <a:p>
            <a:pPr lvl="1"/>
            <a:endParaRPr lang="en-US"/>
          </a:p>
        </p:txBody>
      </p:sp>
      <p:sp>
        <p:nvSpPr>
          <p:cNvPr id="5" name="Content Placeholder 4">
            <a:extLst>
              <a:ext uri="{FF2B5EF4-FFF2-40B4-BE49-F238E27FC236}">
                <a16:creationId xmlns:a16="http://schemas.microsoft.com/office/drawing/2014/main" id="{8E5B1204-B9F7-0D66-EBAA-9265C1E35527}"/>
              </a:ext>
            </a:extLst>
          </p:cNvPr>
          <p:cNvSpPr>
            <a:spLocks noGrp="1"/>
          </p:cNvSpPr>
          <p:nvPr>
            <p:ph sz="quarter" idx="14"/>
          </p:nvPr>
        </p:nvSpPr>
        <p:spPr>
          <a:xfrm>
            <a:off x="6410644" y="1683757"/>
            <a:ext cx="4887594" cy="4077281"/>
          </a:xfrm>
        </p:spPr>
        <p:txBody>
          <a:bodyPr vert="horz" lIns="91440" tIns="45720" rIns="91440" bIns="45720" rtlCol="0" anchor="t">
            <a:normAutofit/>
          </a:bodyPr>
          <a:lstStyle/>
          <a:p>
            <a:r>
              <a:rPr lang="en-US" b="1" u="sng"/>
              <a:t>Key Project Improvements</a:t>
            </a:r>
          </a:p>
          <a:p>
            <a:pPr marL="342900" indent="-342900">
              <a:buChar char="•"/>
            </a:pPr>
            <a:r>
              <a:rPr lang="en-US"/>
              <a:t>Increase the firm pumping capacity and redundancy to reliably serve existing and continued development of Copper Valley Town Square. </a:t>
            </a:r>
          </a:p>
        </p:txBody>
      </p:sp>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12</a:t>
            </a:fld>
            <a:endParaRPr lang="en-US"/>
          </a:p>
        </p:txBody>
      </p:sp>
    </p:spTree>
    <p:extLst>
      <p:ext uri="{BB962C8B-B14F-4D97-AF65-F5344CB8AC3E}">
        <p14:creationId xmlns:p14="http://schemas.microsoft.com/office/powerpoint/2010/main" val="1769192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6BADA1-3B0B-3543-D61B-75923C6B8263}"/>
              </a:ext>
            </a:extLst>
          </p:cNvPr>
          <p:cNvSpPr>
            <a:spLocks noGrp="1"/>
          </p:cNvSpPr>
          <p:nvPr>
            <p:ph type="sldNum" sz="quarter" idx="12"/>
          </p:nvPr>
        </p:nvSpPr>
        <p:spPr/>
        <p:txBody>
          <a:bodyPr/>
          <a:lstStyle/>
          <a:p>
            <a:fld id="{B5CEABB6-07DC-46E8-9B57-56EC44A396E5}" type="slidenum">
              <a:rPr lang="en-US" smtClean="0"/>
              <a:pPr/>
              <a:t>13</a:t>
            </a:fld>
            <a:endParaRPr lang="en-US"/>
          </a:p>
        </p:txBody>
      </p:sp>
      <p:sp>
        <p:nvSpPr>
          <p:cNvPr id="7" name="Title 1">
            <a:extLst>
              <a:ext uri="{FF2B5EF4-FFF2-40B4-BE49-F238E27FC236}">
                <a16:creationId xmlns:a16="http://schemas.microsoft.com/office/drawing/2014/main" id="{53CF45BD-5031-1363-0E6F-D72ED9C8726E}"/>
              </a:ext>
            </a:extLst>
          </p:cNvPr>
          <p:cNvSpPr txBox="1">
            <a:spLocks/>
          </p:cNvSpPr>
          <p:nvPr/>
        </p:nvSpPr>
        <p:spPr>
          <a:xfrm>
            <a:off x="907753" y="270821"/>
            <a:ext cx="8110597" cy="7114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a:lstStyle>
          <a:p>
            <a:r>
              <a:rPr lang="en-US"/>
              <a:t>Existing </a:t>
            </a:r>
            <a:r>
              <a:rPr lang="en-US">
                <a:ea typeface="+mj-lt"/>
                <a:cs typeface="+mj-lt"/>
              </a:rPr>
              <a:t>Reeds turnpike</a:t>
            </a:r>
            <a:r>
              <a:rPr lang="en-US"/>
              <a:t> Pump station</a:t>
            </a:r>
          </a:p>
        </p:txBody>
      </p:sp>
      <p:pic>
        <p:nvPicPr>
          <p:cNvPr id="8" name="Picture 7" descr="A room with pipes and pipes&#10;&#10;Description automatically generated">
            <a:extLst>
              <a:ext uri="{FF2B5EF4-FFF2-40B4-BE49-F238E27FC236}">
                <a16:creationId xmlns:a16="http://schemas.microsoft.com/office/drawing/2014/main" id="{6EF5B6BA-F0DA-AE28-F3CF-916BAA7D36B3}"/>
              </a:ext>
            </a:extLst>
          </p:cNvPr>
          <p:cNvPicPr>
            <a:picLocks noChangeAspect="1"/>
          </p:cNvPicPr>
          <p:nvPr/>
        </p:nvPicPr>
        <p:blipFill>
          <a:blip r:embed="rId2"/>
          <a:stretch>
            <a:fillRect/>
          </a:stretch>
        </p:blipFill>
        <p:spPr>
          <a:xfrm>
            <a:off x="6605082" y="1446375"/>
            <a:ext cx="3651197" cy="4863511"/>
          </a:xfrm>
          <a:prstGeom prst="rect">
            <a:avLst/>
          </a:prstGeom>
        </p:spPr>
      </p:pic>
      <p:pic>
        <p:nvPicPr>
          <p:cNvPr id="9" name="Picture 8" descr="A small building with a fence and a sign&#10;&#10;Description automatically generated">
            <a:extLst>
              <a:ext uri="{FF2B5EF4-FFF2-40B4-BE49-F238E27FC236}">
                <a16:creationId xmlns:a16="http://schemas.microsoft.com/office/drawing/2014/main" id="{E2F90216-42EA-2377-B899-37A6DDD59695}"/>
              </a:ext>
            </a:extLst>
          </p:cNvPr>
          <p:cNvPicPr>
            <a:picLocks noChangeAspect="1"/>
          </p:cNvPicPr>
          <p:nvPr/>
        </p:nvPicPr>
        <p:blipFill>
          <a:blip r:embed="rId3"/>
          <a:stretch>
            <a:fillRect/>
          </a:stretch>
        </p:blipFill>
        <p:spPr>
          <a:xfrm>
            <a:off x="1825792" y="1443476"/>
            <a:ext cx="3643707" cy="4858558"/>
          </a:xfrm>
          <a:prstGeom prst="rect">
            <a:avLst/>
          </a:prstGeom>
        </p:spPr>
      </p:pic>
    </p:spTree>
    <p:extLst>
      <p:ext uri="{BB962C8B-B14F-4D97-AF65-F5344CB8AC3E}">
        <p14:creationId xmlns:p14="http://schemas.microsoft.com/office/powerpoint/2010/main" val="2437289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702058-D1AD-6AEF-B317-293BA97313C1}"/>
              </a:ext>
            </a:extLst>
          </p:cNvPr>
          <p:cNvSpPr>
            <a:spLocks noGrp="1"/>
          </p:cNvSpPr>
          <p:nvPr>
            <p:ph type="sldNum" sz="quarter" idx="12"/>
          </p:nvPr>
        </p:nvSpPr>
        <p:spPr/>
        <p:txBody>
          <a:bodyPr/>
          <a:lstStyle/>
          <a:p>
            <a:fld id="{B5CEABB6-07DC-46E8-9B57-56EC44A396E5}" type="slidenum">
              <a:rPr lang="en-US" smtClean="0"/>
              <a:pPr/>
              <a:t>14</a:t>
            </a:fld>
            <a:endParaRPr lang="en-US"/>
          </a:p>
        </p:txBody>
      </p:sp>
      <p:sp>
        <p:nvSpPr>
          <p:cNvPr id="7" name="Title 1">
            <a:extLst>
              <a:ext uri="{FF2B5EF4-FFF2-40B4-BE49-F238E27FC236}">
                <a16:creationId xmlns:a16="http://schemas.microsoft.com/office/drawing/2014/main" id="{EFA6A5F2-25B3-C122-9CE5-90CB71347BD1}"/>
              </a:ext>
            </a:extLst>
          </p:cNvPr>
          <p:cNvSpPr txBox="1">
            <a:spLocks/>
          </p:cNvSpPr>
          <p:nvPr/>
        </p:nvSpPr>
        <p:spPr>
          <a:xfrm>
            <a:off x="861850" y="353448"/>
            <a:ext cx="9136543" cy="15468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a:lstStyle>
          <a:p>
            <a:r>
              <a:rPr lang="en-US">
                <a:cs typeface="Posterama"/>
              </a:rPr>
              <a:t>Proposed Design of the new pump station</a:t>
            </a:r>
          </a:p>
          <a:p>
            <a:endParaRPr lang="en-US">
              <a:cs typeface="Posterama"/>
            </a:endParaRPr>
          </a:p>
          <a:p>
            <a:endParaRPr lang="en-US">
              <a:cs typeface="Posterama"/>
            </a:endParaRPr>
          </a:p>
        </p:txBody>
      </p:sp>
      <p:sp>
        <p:nvSpPr>
          <p:cNvPr id="8" name="TextBox 7">
            <a:extLst>
              <a:ext uri="{FF2B5EF4-FFF2-40B4-BE49-F238E27FC236}">
                <a16:creationId xmlns:a16="http://schemas.microsoft.com/office/drawing/2014/main" id="{907A0614-4C36-E787-86FD-74081C35D4AE}"/>
              </a:ext>
            </a:extLst>
          </p:cNvPr>
          <p:cNvSpPr txBox="1"/>
          <p:nvPr/>
        </p:nvSpPr>
        <p:spPr>
          <a:xfrm>
            <a:off x="1003598" y="1319246"/>
            <a:ext cx="7058138"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1900" b="1"/>
              <a:t>Similar in design to the District's pump station located on Dennis Court in Valley Springs, CA. </a:t>
            </a:r>
            <a:endParaRPr lang="en-US"/>
          </a:p>
        </p:txBody>
      </p:sp>
      <p:pic>
        <p:nvPicPr>
          <p:cNvPr id="9" name="Picture 8" descr="A small stone building in a grassy area&#10;&#10;Description automatically generated">
            <a:extLst>
              <a:ext uri="{FF2B5EF4-FFF2-40B4-BE49-F238E27FC236}">
                <a16:creationId xmlns:a16="http://schemas.microsoft.com/office/drawing/2014/main" id="{3F6568A8-8DE9-2744-959C-823EFC8A99A6}"/>
              </a:ext>
            </a:extLst>
          </p:cNvPr>
          <p:cNvPicPr>
            <a:picLocks noChangeAspect="1"/>
          </p:cNvPicPr>
          <p:nvPr/>
        </p:nvPicPr>
        <p:blipFill rotWithShape="1">
          <a:blip r:embed="rId2"/>
          <a:srcRect l="4464" t="13170" r="11905" b="5803"/>
          <a:stretch/>
        </p:blipFill>
        <p:spPr>
          <a:xfrm>
            <a:off x="2522318" y="2248118"/>
            <a:ext cx="3177694" cy="4086893"/>
          </a:xfrm>
          <a:prstGeom prst="rect">
            <a:avLst/>
          </a:prstGeom>
        </p:spPr>
      </p:pic>
      <p:pic>
        <p:nvPicPr>
          <p:cNvPr id="10" name="Picture 9">
            <a:extLst>
              <a:ext uri="{FF2B5EF4-FFF2-40B4-BE49-F238E27FC236}">
                <a16:creationId xmlns:a16="http://schemas.microsoft.com/office/drawing/2014/main" id="{D459DA6A-44D0-ED42-E1F6-CD905BBE1FFC}"/>
              </a:ext>
            </a:extLst>
          </p:cNvPr>
          <p:cNvPicPr>
            <a:picLocks noChangeAspect="1"/>
          </p:cNvPicPr>
          <p:nvPr/>
        </p:nvPicPr>
        <p:blipFill rotWithShape="1">
          <a:blip r:embed="rId3"/>
          <a:srcRect t="-400" r="7440" b="7350"/>
          <a:stretch/>
        </p:blipFill>
        <p:spPr>
          <a:xfrm>
            <a:off x="6418087" y="2249636"/>
            <a:ext cx="3040096" cy="4085894"/>
          </a:xfrm>
          <a:prstGeom prst="rect">
            <a:avLst/>
          </a:prstGeom>
        </p:spPr>
      </p:pic>
    </p:spTree>
    <p:extLst>
      <p:ext uri="{BB962C8B-B14F-4D97-AF65-F5344CB8AC3E}">
        <p14:creationId xmlns:p14="http://schemas.microsoft.com/office/powerpoint/2010/main" val="1517781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B1CD346-11E8-D693-3606-D73D2061FBB2}"/>
              </a:ext>
            </a:extLst>
          </p:cNvPr>
          <p:cNvSpPr>
            <a:spLocks noGrp="1"/>
          </p:cNvSpPr>
          <p:nvPr>
            <p:ph type="sldNum" sz="quarter" idx="12"/>
          </p:nvPr>
        </p:nvSpPr>
        <p:spPr/>
        <p:txBody>
          <a:bodyPr/>
          <a:lstStyle/>
          <a:p>
            <a:fld id="{B5CEABB6-07DC-46E8-9B57-56EC44A396E5}" type="slidenum">
              <a:rPr lang="en-US" dirty="0" smtClean="0"/>
              <a:pPr/>
              <a:t>15</a:t>
            </a:fld>
            <a:endParaRPr lang="en-US"/>
          </a:p>
        </p:txBody>
      </p:sp>
      <p:sp>
        <p:nvSpPr>
          <p:cNvPr id="7" name="Title 1">
            <a:extLst>
              <a:ext uri="{FF2B5EF4-FFF2-40B4-BE49-F238E27FC236}">
                <a16:creationId xmlns:a16="http://schemas.microsoft.com/office/drawing/2014/main" id="{6B04ABAE-102F-30E3-6647-8E3CEB33FC8B}"/>
              </a:ext>
            </a:extLst>
          </p:cNvPr>
          <p:cNvSpPr txBox="1">
            <a:spLocks/>
          </p:cNvSpPr>
          <p:nvPr/>
        </p:nvSpPr>
        <p:spPr>
          <a:xfrm>
            <a:off x="511774" y="371688"/>
            <a:ext cx="6650017" cy="15468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a:lstStyle>
          <a:p>
            <a:r>
              <a:rPr lang="en-US">
                <a:cs typeface="Posterama"/>
              </a:rPr>
              <a:t>LOCATION OF NEW PUMP STATION</a:t>
            </a:r>
          </a:p>
          <a:p>
            <a:endParaRPr lang="en-US">
              <a:cs typeface="Posterama"/>
            </a:endParaRPr>
          </a:p>
          <a:p>
            <a:endParaRPr lang="en-US">
              <a:cs typeface="Posterama"/>
            </a:endParaRPr>
          </a:p>
        </p:txBody>
      </p:sp>
      <p:sp>
        <p:nvSpPr>
          <p:cNvPr id="9" name="TextBox 8">
            <a:extLst>
              <a:ext uri="{FF2B5EF4-FFF2-40B4-BE49-F238E27FC236}">
                <a16:creationId xmlns:a16="http://schemas.microsoft.com/office/drawing/2014/main" id="{A42E59C0-0778-FC18-54BC-F7A359308613}"/>
              </a:ext>
            </a:extLst>
          </p:cNvPr>
          <p:cNvSpPr txBox="1"/>
          <p:nvPr/>
        </p:nvSpPr>
        <p:spPr>
          <a:xfrm>
            <a:off x="572466" y="1712567"/>
            <a:ext cx="5524111" cy="3893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1900" b="1">
                <a:ea typeface="+mn-lt"/>
                <a:cs typeface="+mn-lt"/>
              </a:rPr>
              <a:t>Existing pump station is within the District's Right-of-way. </a:t>
            </a:r>
            <a:endParaRPr lang="en-US" sz="1900" b="1"/>
          </a:p>
          <a:p>
            <a:pPr marL="342900" indent="-342900">
              <a:buFont typeface="Arial"/>
              <a:buChar char="•"/>
            </a:pPr>
            <a:endParaRPr lang="en-US" sz="1900" b="1"/>
          </a:p>
          <a:p>
            <a:pPr marL="342900" indent="-342900">
              <a:buFont typeface="Arial"/>
              <a:buChar char="•"/>
            </a:pPr>
            <a:r>
              <a:rPr lang="en-US" sz="1900" b="1"/>
              <a:t>Weber, Ghio &amp; Associates Inc. is working on the design and alignment of the new pump station.</a:t>
            </a:r>
            <a:endParaRPr lang="en-US"/>
          </a:p>
          <a:p>
            <a:pPr marL="342900" indent="-342900">
              <a:buFont typeface="Arial"/>
              <a:buChar char="•"/>
            </a:pPr>
            <a:endParaRPr lang="en-US" sz="1900" b="1"/>
          </a:p>
          <a:p>
            <a:pPr marL="342900" indent="-342900">
              <a:buFont typeface="Arial"/>
              <a:buChar char="•"/>
            </a:pPr>
            <a:r>
              <a:rPr lang="en-US" sz="1900" b="1"/>
              <a:t>District staff has established contact with the landowner of the adjacent parcel and will work with the landowner if the new pump station encroaches outside the right-of-way. </a:t>
            </a:r>
          </a:p>
          <a:p>
            <a:pPr marL="342900" indent="-342900">
              <a:buFont typeface="Arial"/>
              <a:buChar char="•"/>
            </a:pPr>
            <a:endParaRPr lang="en-US" sz="1900" b="1"/>
          </a:p>
          <a:p>
            <a:pPr marL="342900" indent="-342900">
              <a:buFont typeface="Arial"/>
              <a:buChar char="•"/>
            </a:pPr>
            <a:endParaRPr lang="en-US" sz="1900" b="1"/>
          </a:p>
        </p:txBody>
      </p:sp>
      <p:pic>
        <p:nvPicPr>
          <p:cNvPr id="3" name="Picture 2" descr="A diagram of a fenced enclosure&#10;&#10;Description automatically generated">
            <a:extLst>
              <a:ext uri="{FF2B5EF4-FFF2-40B4-BE49-F238E27FC236}">
                <a16:creationId xmlns:a16="http://schemas.microsoft.com/office/drawing/2014/main" id="{77EBB866-1C0C-9DF5-43EF-B782A72FE477}"/>
              </a:ext>
            </a:extLst>
          </p:cNvPr>
          <p:cNvPicPr>
            <a:picLocks noChangeAspect="1"/>
          </p:cNvPicPr>
          <p:nvPr/>
        </p:nvPicPr>
        <p:blipFill>
          <a:blip r:embed="rId2"/>
          <a:stretch>
            <a:fillRect/>
          </a:stretch>
        </p:blipFill>
        <p:spPr>
          <a:xfrm>
            <a:off x="7315200" y="1246020"/>
            <a:ext cx="3607469" cy="5358565"/>
          </a:xfrm>
          <a:prstGeom prst="rect">
            <a:avLst/>
          </a:prstGeom>
          <a:effectLst>
            <a:outerShdw blurRad="50800" dist="38100" dir="2700000">
              <a:srgbClr val="000000"/>
            </a:outerShdw>
          </a:effectLst>
        </p:spPr>
      </p:pic>
    </p:spTree>
    <p:extLst>
      <p:ext uri="{BB962C8B-B14F-4D97-AF65-F5344CB8AC3E}">
        <p14:creationId xmlns:p14="http://schemas.microsoft.com/office/powerpoint/2010/main" val="853697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A24669A-30E0-9EE0-241F-CB14890C9AFE}"/>
              </a:ext>
            </a:extLst>
          </p:cNvPr>
          <p:cNvSpPr>
            <a:spLocks noGrp="1"/>
          </p:cNvSpPr>
          <p:nvPr>
            <p:ph type="sldNum" sz="quarter" idx="12"/>
          </p:nvPr>
        </p:nvSpPr>
        <p:spPr/>
        <p:txBody>
          <a:bodyPr/>
          <a:lstStyle/>
          <a:p>
            <a:fld id="{B5CEABB6-07DC-46E8-9B57-56EC44A396E5}" type="slidenum">
              <a:rPr lang="en-US" smtClean="0"/>
              <a:pPr/>
              <a:t>16</a:t>
            </a:fld>
            <a:endParaRPr lang="en-US"/>
          </a:p>
        </p:txBody>
      </p:sp>
      <p:sp>
        <p:nvSpPr>
          <p:cNvPr id="7" name="Title 1">
            <a:extLst>
              <a:ext uri="{FF2B5EF4-FFF2-40B4-BE49-F238E27FC236}">
                <a16:creationId xmlns:a16="http://schemas.microsoft.com/office/drawing/2014/main" id="{D764F561-70E0-35CD-9A18-925836407F92}"/>
              </a:ext>
            </a:extLst>
          </p:cNvPr>
          <p:cNvSpPr txBox="1">
            <a:spLocks/>
          </p:cNvSpPr>
          <p:nvPr/>
        </p:nvSpPr>
        <p:spPr>
          <a:xfrm>
            <a:off x="632090" y="431846"/>
            <a:ext cx="6650017" cy="15468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a:lstStyle>
          <a:p>
            <a:r>
              <a:rPr lang="en-US">
                <a:cs typeface="Posterama"/>
              </a:rPr>
              <a:t>Financial Considerations</a:t>
            </a:r>
          </a:p>
          <a:p>
            <a:endParaRPr lang="en-US">
              <a:cs typeface="Posterama"/>
            </a:endParaRPr>
          </a:p>
          <a:p>
            <a:endParaRPr lang="en-US">
              <a:cs typeface="Posterama"/>
            </a:endParaRPr>
          </a:p>
        </p:txBody>
      </p:sp>
      <p:sp>
        <p:nvSpPr>
          <p:cNvPr id="9" name="TextBox 8">
            <a:extLst>
              <a:ext uri="{FF2B5EF4-FFF2-40B4-BE49-F238E27FC236}">
                <a16:creationId xmlns:a16="http://schemas.microsoft.com/office/drawing/2014/main" id="{C5392DD8-E3A1-5475-3B9D-F4B54853A0EA}"/>
              </a:ext>
            </a:extLst>
          </p:cNvPr>
          <p:cNvSpPr txBox="1"/>
          <p:nvPr/>
        </p:nvSpPr>
        <p:spPr>
          <a:xfrm>
            <a:off x="572466" y="1712567"/>
            <a:ext cx="4852348"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1900" b="1"/>
              <a:t>This is a development driven project needed as part of the Copper Valley Square. </a:t>
            </a:r>
          </a:p>
          <a:p>
            <a:pPr marL="342900" indent="-342900">
              <a:buFont typeface="Arial"/>
              <a:buChar char="•"/>
            </a:pPr>
            <a:endParaRPr lang="en-US" sz="1900" b="1"/>
          </a:p>
          <a:p>
            <a:pPr marL="342900" indent="-342900">
              <a:buFont typeface="Arial"/>
              <a:buChar char="•"/>
            </a:pPr>
            <a:r>
              <a:rPr lang="en-US" sz="1900" b="1"/>
              <a:t>The developer is solely financially responsible for the project.</a:t>
            </a:r>
          </a:p>
          <a:p>
            <a:pPr marL="342900" indent="-342900">
              <a:buFont typeface="Arial"/>
              <a:buChar char="•"/>
            </a:pPr>
            <a:endParaRPr lang="en-US" sz="1900" b="1"/>
          </a:p>
          <a:p>
            <a:pPr marL="342900" indent="-342900">
              <a:buFont typeface="Arial"/>
              <a:buChar char="•"/>
            </a:pPr>
            <a:endParaRPr lang="en-US" sz="1900" b="1"/>
          </a:p>
          <a:p>
            <a:pPr marL="342900" indent="-342900">
              <a:buFont typeface="Arial"/>
              <a:buChar char="•"/>
            </a:pPr>
            <a:endParaRPr lang="en-US" sz="1900" b="1"/>
          </a:p>
          <a:p>
            <a:pPr marL="342900" indent="-342900">
              <a:buFont typeface="Arial"/>
              <a:buChar char="•"/>
            </a:pPr>
            <a:endParaRPr lang="en-US" sz="1900" b="1"/>
          </a:p>
        </p:txBody>
      </p:sp>
      <p:pic>
        <p:nvPicPr>
          <p:cNvPr id="8" name="Picture 7" descr="A text on a white background&#10;&#10;Description automatically generated">
            <a:extLst>
              <a:ext uri="{FF2B5EF4-FFF2-40B4-BE49-F238E27FC236}">
                <a16:creationId xmlns:a16="http://schemas.microsoft.com/office/drawing/2014/main" id="{FF17043F-3134-E325-66EC-E0BCFF6073E5}"/>
              </a:ext>
            </a:extLst>
          </p:cNvPr>
          <p:cNvPicPr>
            <a:picLocks noChangeAspect="1"/>
          </p:cNvPicPr>
          <p:nvPr/>
        </p:nvPicPr>
        <p:blipFill>
          <a:blip r:embed="rId2"/>
          <a:stretch>
            <a:fillRect/>
          </a:stretch>
        </p:blipFill>
        <p:spPr>
          <a:xfrm>
            <a:off x="3581901" y="4031581"/>
            <a:ext cx="6572250" cy="2705100"/>
          </a:xfrm>
          <a:prstGeom prst="rect">
            <a:avLst/>
          </a:prstGeom>
          <a:effectLst>
            <a:outerShdw blurRad="50800" dist="38100" dir="2700000">
              <a:srgbClr val="000000"/>
            </a:outerShdw>
          </a:effectLst>
        </p:spPr>
      </p:pic>
      <p:pic>
        <p:nvPicPr>
          <p:cNvPr id="11" name="Picture 10" descr="A close-up of a document&#10;&#10;Description automatically generated">
            <a:extLst>
              <a:ext uri="{FF2B5EF4-FFF2-40B4-BE49-F238E27FC236}">
                <a16:creationId xmlns:a16="http://schemas.microsoft.com/office/drawing/2014/main" id="{302729BD-35C4-7374-BF2E-769EE0685CDC}"/>
              </a:ext>
            </a:extLst>
          </p:cNvPr>
          <p:cNvPicPr>
            <a:picLocks noChangeAspect="1"/>
          </p:cNvPicPr>
          <p:nvPr/>
        </p:nvPicPr>
        <p:blipFill>
          <a:blip r:embed="rId3"/>
          <a:stretch>
            <a:fillRect/>
          </a:stretch>
        </p:blipFill>
        <p:spPr>
          <a:xfrm>
            <a:off x="5744076" y="1368342"/>
            <a:ext cx="6358690" cy="2697581"/>
          </a:xfrm>
          <a:prstGeom prst="rect">
            <a:avLst/>
          </a:prstGeom>
          <a:effectLst>
            <a:outerShdw blurRad="50800" dist="38100" dir="2700000">
              <a:srgbClr val="000000">
                <a:alpha val="96000"/>
              </a:srgbClr>
            </a:outerShdw>
          </a:effectLst>
        </p:spPr>
      </p:pic>
    </p:spTree>
    <p:extLst>
      <p:ext uri="{BB962C8B-B14F-4D97-AF65-F5344CB8AC3E}">
        <p14:creationId xmlns:p14="http://schemas.microsoft.com/office/powerpoint/2010/main" val="1778460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2A17-6E7F-A8F6-FB56-87F5FF33C742}"/>
              </a:ext>
            </a:extLst>
          </p:cNvPr>
          <p:cNvSpPr>
            <a:spLocks noGrp="1"/>
          </p:cNvSpPr>
          <p:nvPr>
            <p:ph type="title"/>
          </p:nvPr>
        </p:nvSpPr>
        <p:spPr>
          <a:xfrm>
            <a:off x="899160" y="137160"/>
            <a:ext cx="6172200" cy="1249680"/>
          </a:xfrm>
        </p:spPr>
        <p:txBody>
          <a:bodyPr anchor="b">
            <a:normAutofit/>
          </a:bodyPr>
          <a:lstStyle/>
          <a:p>
            <a:r>
              <a:rPr lang="en-US" sz="1200" b="0">
                <a:latin typeface="Calibri"/>
                <a:ea typeface="Calibri"/>
                <a:cs typeface="Calibri"/>
              </a:rPr>
              <a:t> </a:t>
            </a:r>
          </a:p>
        </p:txBody>
      </p:sp>
      <p:sp>
        <p:nvSpPr>
          <p:cNvPr id="4" name="Slide Number Placeholder 3">
            <a:extLst>
              <a:ext uri="{FF2B5EF4-FFF2-40B4-BE49-F238E27FC236}">
                <a16:creationId xmlns:a16="http://schemas.microsoft.com/office/drawing/2014/main" id="{F53124E1-2DC8-1074-6006-A4D12BF6E028}"/>
              </a:ext>
            </a:extLst>
          </p:cNvPr>
          <p:cNvSpPr>
            <a:spLocks noGrp="1"/>
          </p:cNvSpPr>
          <p:nvPr>
            <p:ph type="sldNum" sz="quarter" idx="12"/>
          </p:nvPr>
        </p:nvSpPr>
        <p:spPr>
          <a:xfrm>
            <a:off x="911352" y="6246622"/>
            <a:ext cx="1188720" cy="365125"/>
          </a:xfrm>
        </p:spPr>
        <p:txBody>
          <a:bodyPr anchor="ctr">
            <a:normAutofit/>
          </a:bodyPr>
          <a:lstStyle/>
          <a:p>
            <a:pPr>
              <a:spcAft>
                <a:spcPts val="600"/>
              </a:spcAft>
            </a:pPr>
            <a:fld id="{B5CEABB6-07DC-46E8-9B57-56EC44A396E5}" type="slidenum">
              <a:rPr lang="en-US" smtClean="0"/>
              <a:pPr>
                <a:spcAft>
                  <a:spcPts val="600"/>
                </a:spcAft>
              </a:pPr>
              <a:t>17</a:t>
            </a:fld>
            <a:endParaRPr lang="en-US"/>
          </a:p>
        </p:txBody>
      </p:sp>
      <p:sp>
        <p:nvSpPr>
          <p:cNvPr id="5" name="Content Placeholder 3">
            <a:extLst>
              <a:ext uri="{FF2B5EF4-FFF2-40B4-BE49-F238E27FC236}">
                <a16:creationId xmlns:a16="http://schemas.microsoft.com/office/drawing/2014/main" id="{A0852C44-5005-DAF0-478A-71FD51CC2A8F}"/>
              </a:ext>
            </a:extLst>
          </p:cNvPr>
          <p:cNvSpPr>
            <a:spLocks noGrp="1"/>
          </p:cNvSpPr>
          <p:nvPr/>
        </p:nvSpPr>
        <p:spPr>
          <a:xfrm>
            <a:off x="6277294" y="1816100"/>
            <a:ext cx="4849494" cy="368776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b="1">
                <a:latin typeface="Avenir Next LT Pro Light"/>
                <a:ea typeface="Calibri"/>
                <a:cs typeface="Calibri"/>
              </a:rPr>
              <a:t>US Army Corps of Engineers and CCWD continue to develop the project.</a:t>
            </a:r>
          </a:p>
          <a:p>
            <a:pPr marL="171450" indent="-171450">
              <a:buFont typeface="Arial" panose="020B0604020202020204" pitchFamily="34" charset="0"/>
              <a:buChar char="•"/>
            </a:pPr>
            <a:r>
              <a:rPr lang="en-US" sz="1400" b="1" err="1">
                <a:latin typeface="Avenir Next LT Pro Light"/>
                <a:ea typeface="Calibri"/>
                <a:cs typeface="Calibri"/>
              </a:rPr>
              <a:t>HydroScience</a:t>
            </a:r>
            <a:r>
              <a:rPr lang="en-US" sz="1400" b="1">
                <a:latin typeface="Avenir Next LT Pro Light"/>
                <a:ea typeface="Calibri"/>
                <a:cs typeface="Calibri"/>
              </a:rPr>
              <a:t> has initiated design for the treatment plant and Dewberry has initiated the environmental studies. </a:t>
            </a:r>
          </a:p>
          <a:p>
            <a:pPr marL="171450" indent="-171450">
              <a:buFont typeface="Arial" panose="020B0604020202020204" pitchFamily="34" charset="0"/>
              <a:buChar char="•"/>
            </a:pPr>
            <a:r>
              <a:rPr lang="en-US" sz="1400" b="1">
                <a:latin typeface="Avenir Next LT Pro Light"/>
                <a:ea typeface="Calibri"/>
                <a:cs typeface="Calibri"/>
              </a:rPr>
              <a:t>The USACE has stated that an Environmental Assessment (EA) is needed. </a:t>
            </a:r>
          </a:p>
          <a:p>
            <a:pPr marL="171450" indent="-171450">
              <a:buFont typeface="Arial" panose="020B0604020202020204" pitchFamily="34" charset="0"/>
              <a:buChar char="•"/>
            </a:pPr>
            <a:r>
              <a:rPr lang="en-US" sz="1400" b="1">
                <a:latin typeface="Avenir Next LT Pro Light"/>
                <a:ea typeface="Calibri"/>
                <a:cs typeface="Calibri"/>
              </a:rPr>
              <a:t>An EA for this project will extend the schedule about 12 months. </a:t>
            </a:r>
          </a:p>
          <a:p>
            <a:pPr marL="171450" indent="-171450">
              <a:buFont typeface="Arial" panose="020B0604020202020204" pitchFamily="34" charset="0"/>
              <a:buChar char="•"/>
            </a:pPr>
            <a:r>
              <a:rPr lang="en-US" sz="1400" b="1">
                <a:latin typeface="Avenir Next LT Pro Light"/>
                <a:ea typeface="Calibri"/>
                <a:cs typeface="Calibri"/>
              </a:rPr>
              <a:t>The design technical review by USACE has been eliminated (treatment systems is not part of their charge) and therefore is no longer on the schedule’s critical path.</a:t>
            </a:r>
          </a:p>
          <a:p>
            <a:pPr marL="171450" indent="-171450">
              <a:buFont typeface="Arial" panose="020B0604020202020204" pitchFamily="34" charset="0"/>
              <a:buChar char="•"/>
            </a:pPr>
            <a:r>
              <a:rPr lang="en-US" sz="1400" b="1">
                <a:latin typeface="Avenir Next LT Pro Light"/>
                <a:ea typeface="Calibri"/>
                <a:cs typeface="Calibri"/>
              </a:rPr>
              <a:t>The project schedule indicates that construction would start in August of 2025.</a:t>
            </a:r>
          </a:p>
        </p:txBody>
      </p:sp>
      <p:sp>
        <p:nvSpPr>
          <p:cNvPr id="7" name="Content Placeholder 2">
            <a:extLst>
              <a:ext uri="{FF2B5EF4-FFF2-40B4-BE49-F238E27FC236}">
                <a16:creationId xmlns:a16="http://schemas.microsoft.com/office/drawing/2014/main" id="{DC2B67C1-A7B6-4D74-3D8D-A113BBA74CBF}"/>
              </a:ext>
            </a:extLst>
          </p:cNvPr>
          <p:cNvSpPr>
            <a:spLocks noGrp="1"/>
          </p:cNvSpPr>
          <p:nvPr/>
        </p:nvSpPr>
        <p:spPr>
          <a:xfrm>
            <a:off x="6319360" y="811800"/>
            <a:ext cx="4430394" cy="100171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2286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5pPr>
            <a:lvl6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Copper Cove WWTP Tertiary Treatment Improvements. </a:t>
            </a:r>
          </a:p>
        </p:txBody>
      </p:sp>
      <p:sp>
        <p:nvSpPr>
          <p:cNvPr id="8" name="TextBox 7">
            <a:extLst>
              <a:ext uri="{FF2B5EF4-FFF2-40B4-BE49-F238E27FC236}">
                <a16:creationId xmlns:a16="http://schemas.microsoft.com/office/drawing/2014/main" id="{C1DEB314-A952-042A-4CD3-3C1B4EECDE09}"/>
              </a:ext>
            </a:extLst>
          </p:cNvPr>
          <p:cNvSpPr txBox="1"/>
          <p:nvPr/>
        </p:nvSpPr>
        <p:spPr>
          <a:xfrm>
            <a:off x="2043830" y="765001"/>
            <a:ext cx="30478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Posterama"/>
                <a:cs typeface="Posterama"/>
              </a:rPr>
              <a:t>OTHER UPDATES</a:t>
            </a:r>
            <a:endParaRPr lang="en-US" sz="2000">
              <a:latin typeface="Posterama"/>
              <a:cs typeface="Posterama"/>
            </a:endParaRPr>
          </a:p>
        </p:txBody>
      </p:sp>
      <p:pic>
        <p:nvPicPr>
          <p:cNvPr id="12" name="Picture 11" descr="A blueprint of a building">
            <a:extLst>
              <a:ext uri="{FF2B5EF4-FFF2-40B4-BE49-F238E27FC236}">
                <a16:creationId xmlns:a16="http://schemas.microsoft.com/office/drawing/2014/main" id="{026BF365-7CD1-5305-ADEE-345FBABAC11C}"/>
              </a:ext>
            </a:extLst>
          </p:cNvPr>
          <p:cNvPicPr>
            <a:picLocks noChangeAspect="1"/>
          </p:cNvPicPr>
          <p:nvPr/>
        </p:nvPicPr>
        <p:blipFill>
          <a:blip r:embed="rId2"/>
          <a:stretch>
            <a:fillRect/>
          </a:stretch>
        </p:blipFill>
        <p:spPr>
          <a:xfrm>
            <a:off x="146920" y="1816105"/>
            <a:ext cx="6169068" cy="3996662"/>
          </a:xfrm>
          <a:prstGeom prst="rect">
            <a:avLst/>
          </a:prstGeom>
        </p:spPr>
      </p:pic>
    </p:spTree>
    <p:extLst>
      <p:ext uri="{BB962C8B-B14F-4D97-AF65-F5344CB8AC3E}">
        <p14:creationId xmlns:p14="http://schemas.microsoft.com/office/powerpoint/2010/main" val="45513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2A17-6E7F-A8F6-FB56-87F5FF33C742}"/>
              </a:ext>
            </a:extLst>
          </p:cNvPr>
          <p:cNvSpPr>
            <a:spLocks noGrp="1"/>
          </p:cNvSpPr>
          <p:nvPr>
            <p:ph type="title"/>
          </p:nvPr>
        </p:nvSpPr>
        <p:spPr>
          <a:xfrm>
            <a:off x="6914981" y="390018"/>
            <a:ext cx="4499674" cy="670348"/>
          </a:xfrm>
        </p:spPr>
        <p:txBody>
          <a:bodyPr anchor="b">
            <a:normAutofit/>
          </a:bodyPr>
          <a:lstStyle/>
          <a:p>
            <a:r>
              <a:rPr lang="en-US"/>
              <a:t>Project Schedule </a:t>
            </a:r>
          </a:p>
        </p:txBody>
      </p:sp>
      <p:pic>
        <p:nvPicPr>
          <p:cNvPr id="28" name="Picture 27" descr="A diagram of a project&#10;&#10;Description automatically generated">
            <a:extLst>
              <a:ext uri="{FF2B5EF4-FFF2-40B4-BE49-F238E27FC236}">
                <a16:creationId xmlns:a16="http://schemas.microsoft.com/office/drawing/2014/main" id="{058FE121-B8BC-8111-431C-2669F3E33165}"/>
              </a:ext>
            </a:extLst>
          </p:cNvPr>
          <p:cNvPicPr>
            <a:picLocks noChangeAspect="1"/>
          </p:cNvPicPr>
          <p:nvPr/>
        </p:nvPicPr>
        <p:blipFill rotWithShape="1">
          <a:blip r:embed="rId2"/>
          <a:srcRect t="3931" r="-1" b="4101"/>
          <a:stretch/>
        </p:blipFill>
        <p:spPr>
          <a:xfrm>
            <a:off x="837269" y="1518919"/>
            <a:ext cx="7981420" cy="4735513"/>
          </a:xfrm>
          <a:prstGeom prst="rect">
            <a:avLst/>
          </a:prstGeom>
          <a:noFill/>
        </p:spPr>
      </p:pic>
      <p:sp>
        <p:nvSpPr>
          <p:cNvPr id="4" name="Slide Number Placeholder 3">
            <a:extLst>
              <a:ext uri="{FF2B5EF4-FFF2-40B4-BE49-F238E27FC236}">
                <a16:creationId xmlns:a16="http://schemas.microsoft.com/office/drawing/2014/main" id="{F53124E1-2DC8-1074-6006-A4D12BF6E028}"/>
              </a:ext>
            </a:extLst>
          </p:cNvPr>
          <p:cNvSpPr>
            <a:spLocks noGrp="1"/>
          </p:cNvSpPr>
          <p:nvPr>
            <p:ph type="sldNum" sz="quarter" idx="12"/>
          </p:nvPr>
        </p:nvSpPr>
        <p:spPr>
          <a:xfrm>
            <a:off x="911352" y="6246622"/>
            <a:ext cx="2670048" cy="365125"/>
          </a:xfrm>
        </p:spPr>
        <p:txBody>
          <a:bodyPr anchor="ctr">
            <a:normAutofit/>
          </a:bodyPr>
          <a:lstStyle/>
          <a:p>
            <a:pPr>
              <a:spcAft>
                <a:spcPts val="600"/>
              </a:spcAft>
            </a:pPr>
            <a:fld id="{B5CEABB6-07DC-46E8-9B57-56EC44A396E5}" type="slidenum">
              <a:rPr lang="en-US" smtClean="0"/>
              <a:pPr>
                <a:spcAft>
                  <a:spcPts val="600"/>
                </a:spcAft>
              </a:pPr>
              <a:t>18</a:t>
            </a:fld>
            <a:endParaRPr lang="en-US"/>
          </a:p>
        </p:txBody>
      </p:sp>
    </p:spTree>
    <p:extLst>
      <p:ext uri="{BB962C8B-B14F-4D97-AF65-F5344CB8AC3E}">
        <p14:creationId xmlns:p14="http://schemas.microsoft.com/office/powerpoint/2010/main" val="4031599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2A17-6E7F-A8F6-FB56-87F5FF33C742}"/>
              </a:ext>
            </a:extLst>
          </p:cNvPr>
          <p:cNvSpPr>
            <a:spLocks noGrp="1"/>
          </p:cNvSpPr>
          <p:nvPr>
            <p:ph type="title"/>
          </p:nvPr>
        </p:nvSpPr>
        <p:spPr>
          <a:xfrm>
            <a:off x="2359914" y="424943"/>
            <a:ext cx="7049605" cy="669289"/>
          </a:xfrm>
        </p:spPr>
        <p:txBody>
          <a:bodyPr/>
          <a:lstStyle/>
          <a:p>
            <a:pPr algn="ctr"/>
            <a:r>
              <a:rPr kumimoji="0" lang="en-US" sz="2800" b="1" i="0" u="none" strike="noStrike" kern="1200" cap="all" spc="0" normalizeH="0" baseline="0" noProof="0">
                <a:ln>
                  <a:noFill/>
                </a:ln>
                <a:solidFill>
                  <a:prstClr val="black"/>
                </a:solidFill>
                <a:effectLst/>
                <a:uLnTx/>
                <a:uFillTx/>
                <a:latin typeface="Posterama"/>
                <a:ea typeface="+mj-ea"/>
                <a:cs typeface="+mj-cs"/>
              </a:rPr>
              <a:t>Project Schedule </a:t>
            </a:r>
            <a:endParaRPr lang="en-US"/>
          </a:p>
        </p:txBody>
      </p:sp>
      <p:sp>
        <p:nvSpPr>
          <p:cNvPr id="4" name="Slide Number Placeholder 3">
            <a:extLst>
              <a:ext uri="{FF2B5EF4-FFF2-40B4-BE49-F238E27FC236}">
                <a16:creationId xmlns:a16="http://schemas.microsoft.com/office/drawing/2014/main" id="{F53124E1-2DC8-1074-6006-A4D12BF6E028}"/>
              </a:ext>
            </a:extLst>
          </p:cNvPr>
          <p:cNvSpPr>
            <a:spLocks noGrp="1"/>
          </p:cNvSpPr>
          <p:nvPr>
            <p:ph type="sldNum" sz="quarter" idx="12"/>
          </p:nvPr>
        </p:nvSpPr>
        <p:spPr/>
        <p:txBody>
          <a:bodyPr/>
          <a:lstStyle/>
          <a:p>
            <a:fld id="{B5CEABB6-07DC-46E8-9B57-56EC44A396E5}" type="slidenum">
              <a:rPr lang="en-US" smtClean="0"/>
              <a:pPr/>
              <a:t>19</a:t>
            </a:fld>
            <a:endParaRPr lang="en-US"/>
          </a:p>
        </p:txBody>
      </p:sp>
      <p:pic>
        <p:nvPicPr>
          <p:cNvPr id="7" name="Picture 6" descr="A screenshot of a computer&#10;&#10;Description automatically generated">
            <a:extLst>
              <a:ext uri="{FF2B5EF4-FFF2-40B4-BE49-F238E27FC236}">
                <a16:creationId xmlns:a16="http://schemas.microsoft.com/office/drawing/2014/main" id="{D3818641-57B0-E41F-1CD2-364CB4ED12C9}"/>
              </a:ext>
            </a:extLst>
          </p:cNvPr>
          <p:cNvPicPr>
            <a:picLocks noChangeAspect="1"/>
          </p:cNvPicPr>
          <p:nvPr/>
        </p:nvPicPr>
        <p:blipFill rotWithShape="1">
          <a:blip r:embed="rId2"/>
          <a:srcRect l="3671" t="3082" r="2670" b="49315"/>
          <a:stretch/>
        </p:blipFill>
        <p:spPr>
          <a:xfrm>
            <a:off x="800691" y="1672590"/>
            <a:ext cx="9296236" cy="3068076"/>
          </a:xfrm>
          <a:prstGeom prst="rect">
            <a:avLst/>
          </a:prstGeom>
        </p:spPr>
      </p:pic>
    </p:spTree>
    <p:extLst>
      <p:ext uri="{BB962C8B-B14F-4D97-AF65-F5344CB8AC3E}">
        <p14:creationId xmlns:p14="http://schemas.microsoft.com/office/powerpoint/2010/main" val="1219849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870A-EBCD-13FC-D1A2-49C555C48170}"/>
              </a:ext>
            </a:extLst>
          </p:cNvPr>
          <p:cNvSpPr>
            <a:spLocks noGrp="1"/>
          </p:cNvSpPr>
          <p:nvPr>
            <p:ph type="title"/>
          </p:nvPr>
        </p:nvSpPr>
        <p:spPr>
          <a:xfrm>
            <a:off x="893064" y="72518"/>
            <a:ext cx="8297380" cy="1326514"/>
          </a:xfrm>
        </p:spPr>
        <p:txBody>
          <a:bodyPr/>
          <a:lstStyle/>
          <a:p>
            <a:r>
              <a:rPr lang="en-US"/>
              <a:t>Meeting Agenda </a:t>
            </a:r>
          </a:p>
        </p:txBody>
      </p:sp>
      <p:sp>
        <p:nvSpPr>
          <p:cNvPr id="7" name="Text Placeholder 6">
            <a:extLst>
              <a:ext uri="{FF2B5EF4-FFF2-40B4-BE49-F238E27FC236}">
                <a16:creationId xmlns:a16="http://schemas.microsoft.com/office/drawing/2014/main" id="{70B4EC43-20C2-1DA5-646B-B8D26CF7D003}"/>
              </a:ext>
            </a:extLst>
          </p:cNvPr>
          <p:cNvSpPr>
            <a:spLocks noGrp="1"/>
          </p:cNvSpPr>
          <p:nvPr>
            <p:ph type="body" sz="quarter" idx="13"/>
          </p:nvPr>
        </p:nvSpPr>
        <p:spPr>
          <a:xfrm>
            <a:off x="865631" y="2072640"/>
            <a:ext cx="8324089" cy="3493008"/>
          </a:xfrm>
        </p:spPr>
        <p:txBody>
          <a:bodyPr/>
          <a:lstStyle/>
          <a:p>
            <a:r>
              <a:rPr lang="en-US"/>
              <a:t>Jenny Lind A-B Construction Contract Update</a:t>
            </a:r>
          </a:p>
          <a:p>
            <a:r>
              <a:rPr lang="en-US"/>
              <a:t>La </a:t>
            </a:r>
            <a:r>
              <a:rPr lang="en-US" err="1"/>
              <a:t>Contenta</a:t>
            </a:r>
            <a:r>
              <a:rPr lang="en-US"/>
              <a:t> WWTP Improvements</a:t>
            </a:r>
          </a:p>
          <a:p>
            <a:r>
              <a:rPr lang="en-US"/>
              <a:t>Huckleberry Lift Station Improvements</a:t>
            </a:r>
          </a:p>
          <a:p>
            <a:r>
              <a:rPr lang="en-US"/>
              <a:t>Reeds Turnpike Pump Station Replacement</a:t>
            </a:r>
          </a:p>
          <a:p>
            <a:r>
              <a:rPr lang="en-US"/>
              <a:t>Copper Cove Lift Station 6 and 8 Construction/Schedule Impact</a:t>
            </a:r>
          </a:p>
          <a:p>
            <a:r>
              <a:rPr lang="en-US"/>
              <a:t>Other Project Updates </a:t>
            </a:r>
          </a:p>
        </p:txBody>
      </p:sp>
      <p:sp>
        <p:nvSpPr>
          <p:cNvPr id="3" name="Slide Number Placeholder 2">
            <a:extLst>
              <a:ext uri="{FF2B5EF4-FFF2-40B4-BE49-F238E27FC236}">
                <a16:creationId xmlns:a16="http://schemas.microsoft.com/office/drawing/2014/main" id="{089920E1-1F47-D3FB-B5CD-7110B3795525}"/>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a:t>
            </a:fld>
            <a:endParaRPr lang="en-US"/>
          </a:p>
        </p:txBody>
      </p:sp>
    </p:spTree>
    <p:extLst>
      <p:ext uri="{BB962C8B-B14F-4D97-AF65-F5344CB8AC3E}">
        <p14:creationId xmlns:p14="http://schemas.microsoft.com/office/powerpoint/2010/main" val="582749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a:xfrm>
            <a:off x="893064" y="611702"/>
            <a:ext cx="10405174" cy="1324304"/>
          </a:xfrm>
        </p:spPr>
        <p:txBody>
          <a:bodyPr>
            <a:normAutofit/>
          </a:bodyPr>
          <a:lstStyle/>
          <a:p>
            <a:r>
              <a:rPr lang="en-US"/>
              <a:t>Jenny </a:t>
            </a:r>
            <a:r>
              <a:rPr lang="en-US" err="1"/>
              <a:t>lind</a:t>
            </a:r>
            <a:r>
              <a:rPr lang="en-US"/>
              <a:t> a-b Transmission Pipeline Construction update</a:t>
            </a:r>
            <a:br>
              <a:rPr lang="en-US"/>
            </a:br>
            <a:endParaRPr lang="en-ZA"/>
          </a:p>
        </p:txBody>
      </p:sp>
      <p:sp>
        <p:nvSpPr>
          <p:cNvPr id="4" name="Content Placeholder 3">
            <a:extLst>
              <a:ext uri="{FF2B5EF4-FFF2-40B4-BE49-F238E27FC236}">
                <a16:creationId xmlns:a16="http://schemas.microsoft.com/office/drawing/2014/main" id="{7658EE59-4D4C-0681-0DD3-18233C3F94A9}"/>
              </a:ext>
            </a:extLst>
          </p:cNvPr>
          <p:cNvSpPr>
            <a:spLocks noGrp="1"/>
          </p:cNvSpPr>
          <p:nvPr>
            <p:ph sz="quarter" idx="13"/>
          </p:nvPr>
        </p:nvSpPr>
        <p:spPr>
          <a:xfrm>
            <a:off x="893762" y="2073275"/>
            <a:ext cx="5425057" cy="3687763"/>
          </a:xfrm>
        </p:spPr>
        <p:txBody>
          <a:bodyPr>
            <a:normAutofit lnSpcReduction="10000"/>
          </a:bodyPr>
          <a:lstStyle/>
          <a:p>
            <a:r>
              <a:rPr lang="en-US" b="1"/>
              <a:t>Project Consist of Installation of New Dedicated Transmission Line Between Tanks A and B in Jenny Lind</a:t>
            </a:r>
          </a:p>
          <a:p>
            <a:pPr lvl="1"/>
            <a:r>
              <a:rPr lang="en-US"/>
              <a:t>20,000 LF of 12” and 14” Ductile Iron Pipe</a:t>
            </a:r>
          </a:p>
          <a:p>
            <a:pPr lvl="1"/>
            <a:r>
              <a:rPr lang="en-US"/>
              <a:t>5 Pressure Reducing Station </a:t>
            </a:r>
          </a:p>
          <a:p>
            <a:pPr lvl="1"/>
            <a:r>
              <a:rPr lang="en-US"/>
              <a:t>210 Service Line Replacements       (Additive Bid Item)</a:t>
            </a:r>
          </a:p>
          <a:p>
            <a:pPr lvl="1"/>
            <a:r>
              <a:rPr lang="en-US"/>
              <a:t>Controls the pressure fluctuation in the existing Distribution System.  Keep up with Demand in B Tank</a:t>
            </a:r>
          </a:p>
        </p:txBody>
      </p:sp>
      <p:sp>
        <p:nvSpPr>
          <p:cNvPr id="5" name="Content Placeholder 4">
            <a:extLst>
              <a:ext uri="{FF2B5EF4-FFF2-40B4-BE49-F238E27FC236}">
                <a16:creationId xmlns:a16="http://schemas.microsoft.com/office/drawing/2014/main" id="{8E5B1204-B9F7-0D66-EBAA-9265C1E35527}"/>
              </a:ext>
            </a:extLst>
          </p:cNvPr>
          <p:cNvSpPr>
            <a:spLocks noGrp="1"/>
          </p:cNvSpPr>
          <p:nvPr>
            <p:ph sz="quarter" idx="14"/>
          </p:nvPr>
        </p:nvSpPr>
        <p:spPr>
          <a:xfrm>
            <a:off x="6410644" y="2011680"/>
            <a:ext cx="4887594" cy="3749358"/>
          </a:xfrm>
        </p:spPr>
        <p:txBody>
          <a:bodyPr>
            <a:normAutofit fontScale="92500"/>
          </a:bodyPr>
          <a:lstStyle/>
          <a:p>
            <a:r>
              <a:rPr lang="en-US" b="1" u="sng"/>
              <a:t>Key Project Items:</a:t>
            </a:r>
          </a:p>
          <a:p>
            <a:r>
              <a:rPr lang="en-US"/>
              <a:t>Pipeline will be installed along Heinemann Dr, Hart </a:t>
            </a:r>
            <a:r>
              <a:rPr lang="en-US" err="1"/>
              <a:t>Vickson</a:t>
            </a:r>
            <a:r>
              <a:rPr lang="en-US"/>
              <a:t> Lane, </a:t>
            </a:r>
            <a:r>
              <a:rPr lang="en-US" err="1"/>
              <a:t>Baldwinn</a:t>
            </a:r>
            <a:r>
              <a:rPr lang="en-US"/>
              <a:t> Street, Usher Drive and Wind River Drive.</a:t>
            </a:r>
          </a:p>
          <a:p>
            <a:r>
              <a:rPr lang="en-US"/>
              <a:t>Work includes Grinding and Asphalt overlay for half the roadway width.  Opportunity to work with the County on paving/ resurfacing other half roadway.</a:t>
            </a:r>
          </a:p>
          <a:p>
            <a:r>
              <a:rPr lang="en-US"/>
              <a:t>Project includes </a:t>
            </a:r>
            <a:r>
              <a:rPr lang="en-US" u="sng"/>
              <a:t>Rock Clause </a:t>
            </a:r>
            <a:r>
              <a:rPr lang="en-US"/>
              <a:t>that requires District to Pay the Contractor to break non-</a:t>
            </a:r>
            <a:r>
              <a:rPr lang="en-US" err="1"/>
              <a:t>rippable</a:t>
            </a:r>
            <a:r>
              <a:rPr lang="en-US"/>
              <a:t> rock on Time and Materials Basis   </a:t>
            </a:r>
          </a:p>
        </p:txBody>
      </p:sp>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3</a:t>
            </a:fld>
            <a:endParaRPr lang="en-US"/>
          </a:p>
        </p:txBody>
      </p:sp>
    </p:spTree>
    <p:extLst>
      <p:ext uri="{BB962C8B-B14F-4D97-AF65-F5344CB8AC3E}">
        <p14:creationId xmlns:p14="http://schemas.microsoft.com/office/powerpoint/2010/main" val="1041471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a:xfrm>
            <a:off x="893064" y="318460"/>
            <a:ext cx="10405174" cy="1326514"/>
          </a:xfrm>
        </p:spPr>
        <p:txBody>
          <a:bodyPr/>
          <a:lstStyle/>
          <a:p>
            <a:r>
              <a:rPr lang="en-US"/>
              <a:t>Jenny </a:t>
            </a:r>
            <a:r>
              <a:rPr lang="en-US" err="1"/>
              <a:t>lind</a:t>
            </a:r>
            <a:r>
              <a:rPr lang="en-US"/>
              <a:t> a-b Construction Bids</a:t>
            </a:r>
            <a:br>
              <a:rPr lang="en-US"/>
            </a:br>
            <a:endParaRPr lang="en-ZA"/>
          </a:p>
        </p:txBody>
      </p:sp>
      <p:sp>
        <p:nvSpPr>
          <p:cNvPr id="4" name="Content Placeholder 3">
            <a:extLst>
              <a:ext uri="{FF2B5EF4-FFF2-40B4-BE49-F238E27FC236}">
                <a16:creationId xmlns:a16="http://schemas.microsoft.com/office/drawing/2014/main" id="{7658EE59-4D4C-0681-0DD3-18233C3F94A9}"/>
              </a:ext>
            </a:extLst>
          </p:cNvPr>
          <p:cNvSpPr>
            <a:spLocks noGrp="1"/>
          </p:cNvSpPr>
          <p:nvPr>
            <p:ph sz="quarter" idx="13"/>
          </p:nvPr>
        </p:nvSpPr>
        <p:spPr>
          <a:xfrm>
            <a:off x="893064" y="1644974"/>
            <a:ext cx="9984445" cy="3687763"/>
          </a:xfrm>
        </p:spPr>
        <p:txBody>
          <a:bodyPr>
            <a:normAutofit fontScale="92500"/>
          </a:bodyPr>
          <a:lstStyle/>
          <a:p>
            <a:r>
              <a:rPr lang="en-US" b="1"/>
              <a:t>Bid Results:</a:t>
            </a:r>
          </a:p>
          <a:p>
            <a:pPr lvl="1"/>
            <a:r>
              <a:rPr lang="en-US"/>
              <a:t>Received 12 Bids from many Highly Qualified Contractors, Engineers Estimate $12.3M</a:t>
            </a:r>
          </a:p>
          <a:p>
            <a:pPr lvl="1"/>
            <a:r>
              <a:rPr lang="en-US"/>
              <a:t>Top 5 Lowest Bids</a:t>
            </a:r>
          </a:p>
          <a:p>
            <a:pPr marL="457200" lvl="2" indent="0">
              <a:buNone/>
            </a:pPr>
            <a:r>
              <a:rPr lang="en-US" b="1"/>
              <a:t>1.	D.A. Woods $9,309,458 (Base), $1,440,810 (Service Lines)</a:t>
            </a:r>
          </a:p>
          <a:p>
            <a:pPr marL="914400" lvl="2" indent="-457200">
              <a:buAutoNum type="arabicPeriod" startAt="2"/>
            </a:pPr>
            <a:r>
              <a:rPr lang="en-US"/>
              <a:t>Ford Construction $9,590,410 (Base), $1,260,000 (Service Lines)</a:t>
            </a:r>
          </a:p>
          <a:p>
            <a:pPr marL="914400" lvl="2" indent="-457200">
              <a:buAutoNum type="arabicPeriod" startAt="2"/>
            </a:pPr>
            <a:r>
              <a:rPr lang="en-US" err="1"/>
              <a:t>Mozingo</a:t>
            </a:r>
            <a:r>
              <a:rPr lang="en-US"/>
              <a:t> Construction $9,714,631 (Base), $1,874,250 (Service Lines)</a:t>
            </a:r>
          </a:p>
          <a:p>
            <a:pPr marL="914400" lvl="2" indent="-457200">
              <a:buAutoNum type="arabicPeriod" startAt="2"/>
            </a:pPr>
            <a:r>
              <a:rPr lang="en-US"/>
              <a:t>Mountain Cascade $9,855,650 (Base), $1,404,480 (Service Lines)</a:t>
            </a:r>
          </a:p>
          <a:p>
            <a:pPr marL="914400" lvl="2" indent="-457200">
              <a:buAutoNum type="arabicPeriod" startAt="2"/>
            </a:pPr>
            <a:r>
              <a:rPr lang="en-US"/>
              <a:t>Steve P. </a:t>
            </a:r>
            <a:r>
              <a:rPr lang="en-US" err="1"/>
              <a:t>Rados</a:t>
            </a:r>
            <a:r>
              <a:rPr lang="en-US"/>
              <a:t>, Inc $9,902,222 (Base), $1,543,500 (Service Lines)</a:t>
            </a:r>
          </a:p>
          <a:p>
            <a:pPr marL="914400" lvl="2" indent="-457200">
              <a:buAutoNum type="arabicPeriod" startAt="2"/>
            </a:pPr>
            <a:endParaRPr lang="en-US"/>
          </a:p>
        </p:txBody>
      </p:sp>
      <p:sp>
        <p:nvSpPr>
          <p:cNvPr id="5" name="Content Placeholder 4">
            <a:extLst>
              <a:ext uri="{FF2B5EF4-FFF2-40B4-BE49-F238E27FC236}">
                <a16:creationId xmlns:a16="http://schemas.microsoft.com/office/drawing/2014/main" id="{8E5B1204-B9F7-0D66-EBAA-9265C1E35527}"/>
              </a:ext>
            </a:extLst>
          </p:cNvPr>
          <p:cNvSpPr>
            <a:spLocks noGrp="1"/>
          </p:cNvSpPr>
          <p:nvPr>
            <p:ph sz="quarter" idx="14"/>
          </p:nvPr>
        </p:nvSpPr>
        <p:spPr>
          <a:xfrm>
            <a:off x="9654803" y="567559"/>
            <a:ext cx="1599292" cy="321617"/>
          </a:xfrm>
        </p:spPr>
        <p:txBody>
          <a:bodyPr>
            <a:normAutofit fontScale="85000" lnSpcReduction="20000"/>
          </a:bodyPr>
          <a:lstStyle/>
          <a:p>
            <a:endParaRPr lang="en-US"/>
          </a:p>
        </p:txBody>
      </p:sp>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4</a:t>
            </a:fld>
            <a:endParaRPr lang="en-US"/>
          </a:p>
        </p:txBody>
      </p:sp>
    </p:spTree>
    <p:extLst>
      <p:ext uri="{BB962C8B-B14F-4D97-AF65-F5344CB8AC3E}">
        <p14:creationId xmlns:p14="http://schemas.microsoft.com/office/powerpoint/2010/main" val="1462684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a:xfrm>
            <a:off x="893064" y="318460"/>
            <a:ext cx="10405174" cy="1326514"/>
          </a:xfrm>
        </p:spPr>
        <p:txBody>
          <a:bodyPr/>
          <a:lstStyle/>
          <a:p>
            <a:r>
              <a:rPr lang="en-US"/>
              <a:t>Jenny </a:t>
            </a:r>
            <a:r>
              <a:rPr lang="en-US" err="1"/>
              <a:t>lind</a:t>
            </a:r>
            <a:r>
              <a:rPr lang="en-US"/>
              <a:t> a-b Additive Bid Item (Service Lines)</a:t>
            </a:r>
            <a:br>
              <a:rPr lang="en-US"/>
            </a:br>
            <a:endParaRPr lang="en-ZA"/>
          </a:p>
        </p:txBody>
      </p:sp>
      <p:sp>
        <p:nvSpPr>
          <p:cNvPr id="4" name="Content Placeholder 3">
            <a:extLst>
              <a:ext uri="{FF2B5EF4-FFF2-40B4-BE49-F238E27FC236}">
                <a16:creationId xmlns:a16="http://schemas.microsoft.com/office/drawing/2014/main" id="{7658EE59-4D4C-0681-0DD3-18233C3F94A9}"/>
              </a:ext>
            </a:extLst>
          </p:cNvPr>
          <p:cNvSpPr>
            <a:spLocks noGrp="1"/>
          </p:cNvSpPr>
          <p:nvPr>
            <p:ph sz="quarter" idx="13"/>
          </p:nvPr>
        </p:nvSpPr>
        <p:spPr>
          <a:xfrm>
            <a:off x="671819" y="1644974"/>
            <a:ext cx="10847663" cy="4404296"/>
          </a:xfrm>
        </p:spPr>
        <p:txBody>
          <a:bodyPr>
            <a:normAutofit fontScale="92500" lnSpcReduction="20000"/>
          </a:bodyPr>
          <a:lstStyle/>
          <a:p>
            <a:r>
              <a:rPr lang="en-US" b="1"/>
              <a:t>The Bid Item for Services Lines in Additive Bid Item.  District can decide </a:t>
            </a:r>
            <a:r>
              <a:rPr lang="en-US" b="1" u="sng"/>
              <a:t>whether or not</a:t>
            </a:r>
            <a:r>
              <a:rPr lang="en-US" b="1"/>
              <a:t> to award the additive item of work.  </a:t>
            </a:r>
          </a:p>
          <a:p>
            <a:r>
              <a:rPr lang="en-US" b="1"/>
              <a:t>There are a total of 210 Service Lines that are included in Additive item.  Majority of the service lines are currently one-line split at the meter box to serve two customers.  The Additive Item would install a dedicated service line to each customer.  </a:t>
            </a:r>
          </a:p>
          <a:p>
            <a:r>
              <a:rPr lang="en-US" b="1"/>
              <a:t>Trench restoration would include paving back the existing trench at same unit price as the existing base contract.  Per County requirements, overlays will need to be performed when service lines are closer than 150-feet which is the case for only a few locations.</a:t>
            </a:r>
          </a:p>
          <a:p>
            <a:r>
              <a:rPr lang="en-US" b="1" i="1" u="sng"/>
              <a:t>Overall cost for installation of 210 Service Lines:</a:t>
            </a:r>
          </a:p>
          <a:p>
            <a:r>
              <a:rPr lang="en-US" b="1"/>
              <a:t> $1,440,810 + $60,000 for Trench Restorations.  Or approximately </a:t>
            </a:r>
            <a:r>
              <a:rPr lang="en-US" b="1" u="sng"/>
              <a:t>$7,150/each.  </a:t>
            </a:r>
          </a:p>
          <a:p>
            <a:endParaRPr lang="en-US" b="1"/>
          </a:p>
          <a:p>
            <a:r>
              <a:rPr lang="en-US" b="1"/>
              <a:t>Staff is Looking for a Recommendation from the Engineering Committee on Award of the Additive Item to D.A. Woods.  </a:t>
            </a:r>
            <a:endParaRPr lang="en-US"/>
          </a:p>
          <a:p>
            <a:pPr marL="914400" lvl="2" indent="-457200">
              <a:buAutoNum type="arabicPeriod" startAt="2"/>
            </a:pPr>
            <a:endParaRPr lang="en-US"/>
          </a:p>
        </p:txBody>
      </p:sp>
      <p:sp>
        <p:nvSpPr>
          <p:cNvPr id="5" name="Content Placeholder 4">
            <a:extLst>
              <a:ext uri="{FF2B5EF4-FFF2-40B4-BE49-F238E27FC236}">
                <a16:creationId xmlns:a16="http://schemas.microsoft.com/office/drawing/2014/main" id="{8E5B1204-B9F7-0D66-EBAA-9265C1E35527}"/>
              </a:ext>
            </a:extLst>
          </p:cNvPr>
          <p:cNvSpPr>
            <a:spLocks noGrp="1"/>
          </p:cNvSpPr>
          <p:nvPr>
            <p:ph sz="quarter" idx="14"/>
          </p:nvPr>
        </p:nvSpPr>
        <p:spPr>
          <a:xfrm>
            <a:off x="9654803" y="567559"/>
            <a:ext cx="1599292" cy="321617"/>
          </a:xfrm>
        </p:spPr>
        <p:txBody>
          <a:bodyPr>
            <a:normAutofit fontScale="85000" lnSpcReduction="20000"/>
          </a:bodyPr>
          <a:lstStyle/>
          <a:p>
            <a:endParaRPr lang="en-US"/>
          </a:p>
        </p:txBody>
      </p:sp>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5</a:t>
            </a:fld>
            <a:endParaRPr lang="en-US"/>
          </a:p>
        </p:txBody>
      </p:sp>
    </p:spTree>
    <p:extLst>
      <p:ext uri="{BB962C8B-B14F-4D97-AF65-F5344CB8AC3E}">
        <p14:creationId xmlns:p14="http://schemas.microsoft.com/office/powerpoint/2010/main" val="65049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a:xfrm>
            <a:off x="893064" y="72518"/>
            <a:ext cx="10405174" cy="1326514"/>
          </a:xfrm>
        </p:spPr>
        <p:txBody>
          <a:bodyPr/>
          <a:lstStyle/>
          <a:p>
            <a:r>
              <a:rPr lang="en-US"/>
              <a:t>La </a:t>
            </a:r>
            <a:r>
              <a:rPr lang="en-US" err="1"/>
              <a:t>Contenta</a:t>
            </a:r>
            <a:r>
              <a:rPr lang="en-US"/>
              <a:t> Wastewater Treatment Plant Design </a:t>
            </a:r>
            <a:br>
              <a:rPr lang="en-US"/>
            </a:br>
            <a:r>
              <a:rPr lang="en-US"/>
              <a:t>Request for Proposals</a:t>
            </a:r>
            <a:endParaRPr lang="en-ZA"/>
          </a:p>
        </p:txBody>
      </p:sp>
      <p:sp>
        <p:nvSpPr>
          <p:cNvPr id="4" name="Content Placeholder 3">
            <a:extLst>
              <a:ext uri="{FF2B5EF4-FFF2-40B4-BE49-F238E27FC236}">
                <a16:creationId xmlns:a16="http://schemas.microsoft.com/office/drawing/2014/main" id="{7658EE59-4D4C-0681-0DD3-18233C3F94A9}"/>
              </a:ext>
            </a:extLst>
          </p:cNvPr>
          <p:cNvSpPr>
            <a:spLocks noGrp="1"/>
          </p:cNvSpPr>
          <p:nvPr>
            <p:ph sz="quarter" idx="13"/>
          </p:nvPr>
        </p:nvSpPr>
        <p:spPr>
          <a:xfrm>
            <a:off x="530087" y="1646384"/>
            <a:ext cx="5714782" cy="4286347"/>
          </a:xfrm>
        </p:spPr>
        <p:txBody>
          <a:bodyPr>
            <a:normAutofit fontScale="92500"/>
          </a:bodyPr>
          <a:lstStyle/>
          <a:p>
            <a:r>
              <a:rPr lang="en-US" b="1" u="sng"/>
              <a:t>La </a:t>
            </a:r>
            <a:r>
              <a:rPr lang="en-US" b="1" u="sng" err="1"/>
              <a:t>Contenta</a:t>
            </a:r>
            <a:r>
              <a:rPr lang="en-US" b="1" u="sng"/>
              <a:t> Service Area Overview</a:t>
            </a:r>
          </a:p>
          <a:p>
            <a:pPr lvl="1"/>
            <a:r>
              <a:rPr lang="en-US"/>
              <a:t>Existing Infrastructure at the Treatment Plant is nearing capacity. </a:t>
            </a:r>
          </a:p>
          <a:p>
            <a:pPr lvl="1"/>
            <a:r>
              <a:rPr lang="en-US"/>
              <a:t>Currently 1,054 Connection or 1,110 Equivalent Dwelling Units (EDUs).</a:t>
            </a:r>
          </a:p>
          <a:p>
            <a:pPr lvl="1"/>
            <a:r>
              <a:rPr lang="en-US"/>
              <a:t>Total Current Service Commitments </a:t>
            </a:r>
            <a:r>
              <a:rPr lang="en-US" b="1"/>
              <a:t>1,577 EDUs</a:t>
            </a:r>
          </a:p>
          <a:p>
            <a:pPr lvl="1"/>
            <a:r>
              <a:rPr lang="en-US"/>
              <a:t>Total possible connection at is </a:t>
            </a:r>
            <a:r>
              <a:rPr lang="en-US" b="1"/>
              <a:t>2,250 EDUs </a:t>
            </a:r>
            <a:r>
              <a:rPr lang="en-US"/>
              <a:t>at full build out (Based on 2020 General Plan).  Down from 2,695 EDUs identified in 2017 Master Plan.  </a:t>
            </a:r>
          </a:p>
          <a:p>
            <a:pPr lvl="1"/>
            <a:r>
              <a:rPr lang="en-US"/>
              <a:t>Current Permitted Flows 200,000 GPD (ADWF), At 165 Gal/EDU = 1,212 EDUs </a:t>
            </a:r>
          </a:p>
        </p:txBody>
      </p:sp>
      <p:sp>
        <p:nvSpPr>
          <p:cNvPr id="5" name="Content Placeholder 4">
            <a:extLst>
              <a:ext uri="{FF2B5EF4-FFF2-40B4-BE49-F238E27FC236}">
                <a16:creationId xmlns:a16="http://schemas.microsoft.com/office/drawing/2014/main" id="{8E5B1204-B9F7-0D66-EBAA-9265C1E35527}"/>
              </a:ext>
            </a:extLst>
          </p:cNvPr>
          <p:cNvSpPr>
            <a:spLocks noGrp="1"/>
          </p:cNvSpPr>
          <p:nvPr>
            <p:ph sz="quarter" idx="14"/>
          </p:nvPr>
        </p:nvSpPr>
        <p:spPr>
          <a:xfrm>
            <a:off x="6410643" y="1371917"/>
            <a:ext cx="5085571" cy="4808166"/>
          </a:xfrm>
        </p:spPr>
        <p:txBody>
          <a:bodyPr>
            <a:normAutofit fontScale="92500" lnSpcReduction="10000"/>
          </a:bodyPr>
          <a:lstStyle/>
          <a:p>
            <a:r>
              <a:rPr lang="en-US" b="1" u="sng"/>
              <a:t>Key Project Improvements:</a:t>
            </a:r>
          </a:p>
          <a:p>
            <a:pPr marL="342900" indent="-342900">
              <a:buFont typeface="Arial" panose="020B0604020202020204" pitchFamily="34" charset="0"/>
              <a:buChar char="•"/>
            </a:pPr>
            <a:r>
              <a:rPr lang="en-US"/>
              <a:t>Design system to meet current commitments, while sizing infrastructure for full build out.  </a:t>
            </a:r>
          </a:p>
          <a:p>
            <a:pPr marL="342900" indent="-342900">
              <a:buFont typeface="Arial" panose="020B0604020202020204" pitchFamily="34" charset="0"/>
              <a:buChar char="•"/>
            </a:pPr>
            <a:r>
              <a:rPr lang="en-US"/>
              <a:t>Proposed Phase 3 Improvements: </a:t>
            </a:r>
          </a:p>
          <a:p>
            <a:pPr marL="685800" lvl="1" indent="-457200">
              <a:buFont typeface="+mj-lt"/>
              <a:buAutoNum type="arabicPeriod"/>
            </a:pPr>
            <a:r>
              <a:rPr lang="en-US"/>
              <a:t>Second Activated Sludge Basin and Clarifier (</a:t>
            </a:r>
            <a:r>
              <a:rPr lang="en-US" err="1"/>
              <a:t>Biolac</a:t>
            </a:r>
            <a:r>
              <a:rPr lang="en-US"/>
              <a:t> or Equal)</a:t>
            </a:r>
          </a:p>
          <a:p>
            <a:pPr marL="685800" lvl="1" indent="-457200">
              <a:buFont typeface="+mj-lt"/>
              <a:buAutoNum type="arabicPeriod"/>
            </a:pPr>
            <a:r>
              <a:rPr lang="en-US"/>
              <a:t>Rehabilitation of Existing </a:t>
            </a:r>
            <a:r>
              <a:rPr lang="en-US" err="1"/>
              <a:t>Biolac</a:t>
            </a:r>
            <a:endParaRPr lang="en-US"/>
          </a:p>
          <a:p>
            <a:pPr marL="685800" lvl="1" indent="-457200">
              <a:buFont typeface="+mj-lt"/>
              <a:buAutoNum type="arabicPeriod"/>
            </a:pPr>
            <a:r>
              <a:rPr lang="en-US"/>
              <a:t>Biological Nutrient Removal (BNR), needed for a Future Discharge Permit.</a:t>
            </a:r>
          </a:p>
          <a:p>
            <a:pPr marL="685800" lvl="1" indent="-457200">
              <a:buFont typeface="+mj-lt"/>
              <a:buAutoNum type="arabicPeriod"/>
            </a:pPr>
            <a:r>
              <a:rPr lang="en-US"/>
              <a:t>Electrical Improvements</a:t>
            </a:r>
          </a:p>
          <a:p>
            <a:pPr marL="685800" lvl="1" indent="-457200">
              <a:buFont typeface="+mj-lt"/>
              <a:buAutoNum type="arabicPeriod"/>
            </a:pPr>
            <a:r>
              <a:rPr lang="en-US"/>
              <a:t>Recycled Water Pipe Improvements</a:t>
            </a:r>
          </a:p>
          <a:p>
            <a:pPr marL="685800" lvl="1" indent="-457200">
              <a:buFont typeface="+mj-lt"/>
              <a:buAutoNum type="arabicPeriod"/>
            </a:pPr>
            <a:r>
              <a:rPr lang="en-US"/>
              <a:t>Storage Pond Drain Improvements</a:t>
            </a:r>
          </a:p>
        </p:txBody>
      </p:sp>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6</a:t>
            </a:fld>
            <a:endParaRPr lang="en-US"/>
          </a:p>
        </p:txBody>
      </p:sp>
    </p:spTree>
    <p:extLst>
      <p:ext uri="{BB962C8B-B14F-4D97-AF65-F5344CB8AC3E}">
        <p14:creationId xmlns:p14="http://schemas.microsoft.com/office/powerpoint/2010/main" val="141359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7B1F-4094-811E-4D48-85A831E0136C}"/>
              </a:ext>
            </a:extLst>
          </p:cNvPr>
          <p:cNvSpPr>
            <a:spLocks noGrp="1"/>
          </p:cNvSpPr>
          <p:nvPr>
            <p:ph type="title"/>
          </p:nvPr>
        </p:nvSpPr>
        <p:spPr/>
        <p:txBody>
          <a:bodyPr/>
          <a:lstStyle/>
          <a:p>
            <a:endParaRPr lang="en-US"/>
          </a:p>
        </p:txBody>
      </p:sp>
      <p:pic>
        <p:nvPicPr>
          <p:cNvPr id="7" name="Content Placeholder 6" descr="Aerial view of a site&#10;&#10;Description automatically generated">
            <a:extLst>
              <a:ext uri="{FF2B5EF4-FFF2-40B4-BE49-F238E27FC236}">
                <a16:creationId xmlns:a16="http://schemas.microsoft.com/office/drawing/2014/main" id="{F12B7246-8847-2924-87E5-8C5C09E762C9}"/>
              </a:ext>
            </a:extLst>
          </p:cNvPr>
          <p:cNvPicPr>
            <a:picLocks noGrp="1" noChangeAspect="1"/>
          </p:cNvPicPr>
          <p:nvPr>
            <p:ph sz="quarter" idx="13"/>
          </p:nvPr>
        </p:nvPicPr>
        <p:blipFill>
          <a:blip r:embed="rId2"/>
          <a:stretch>
            <a:fillRect/>
          </a:stretch>
        </p:blipFill>
        <p:spPr>
          <a:xfrm>
            <a:off x="-632340" y="-327788"/>
            <a:ext cx="12925817" cy="8363762"/>
          </a:xfrm>
        </p:spPr>
      </p:pic>
      <p:sp>
        <p:nvSpPr>
          <p:cNvPr id="5" name="Slide Number Placeholder 4">
            <a:extLst>
              <a:ext uri="{FF2B5EF4-FFF2-40B4-BE49-F238E27FC236}">
                <a16:creationId xmlns:a16="http://schemas.microsoft.com/office/drawing/2014/main" id="{633DD6BE-E5A9-FAB1-DB28-84DB9C4C5E7A}"/>
              </a:ext>
            </a:extLst>
          </p:cNvPr>
          <p:cNvSpPr>
            <a:spLocks noGrp="1"/>
          </p:cNvSpPr>
          <p:nvPr>
            <p:ph type="sldNum" sz="quarter" idx="12"/>
          </p:nvPr>
        </p:nvSpPr>
        <p:spPr/>
        <p:txBody>
          <a:bodyPr/>
          <a:lstStyle/>
          <a:p>
            <a:fld id="{B5CEABB6-07DC-46E8-9B57-56EC44A396E5}" type="slidenum">
              <a:rPr lang="en-US" smtClean="0"/>
              <a:pPr/>
              <a:t>7</a:t>
            </a:fld>
            <a:endParaRPr lang="en-US"/>
          </a:p>
        </p:txBody>
      </p:sp>
    </p:spTree>
    <p:extLst>
      <p:ext uri="{BB962C8B-B14F-4D97-AF65-F5344CB8AC3E}">
        <p14:creationId xmlns:p14="http://schemas.microsoft.com/office/powerpoint/2010/main" val="1322424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CA8C54-30A3-3553-626E-52909A83C86B}"/>
              </a:ext>
            </a:extLst>
          </p:cNvPr>
          <p:cNvSpPr>
            <a:spLocks noGrp="1"/>
          </p:cNvSpPr>
          <p:nvPr>
            <p:ph type="title"/>
          </p:nvPr>
        </p:nvSpPr>
        <p:spPr>
          <a:xfrm>
            <a:off x="893064" y="72518"/>
            <a:ext cx="10405174" cy="1326514"/>
          </a:xfrm>
        </p:spPr>
        <p:txBody>
          <a:bodyPr/>
          <a:lstStyle/>
          <a:p>
            <a:r>
              <a:rPr lang="en-US"/>
              <a:t>RFP Schedule/Considerations</a:t>
            </a:r>
            <a:endParaRPr lang="en-ZA"/>
          </a:p>
        </p:txBody>
      </p:sp>
      <p:sp>
        <p:nvSpPr>
          <p:cNvPr id="4" name="Content Placeholder 3">
            <a:extLst>
              <a:ext uri="{FF2B5EF4-FFF2-40B4-BE49-F238E27FC236}">
                <a16:creationId xmlns:a16="http://schemas.microsoft.com/office/drawing/2014/main" id="{8D97CD95-A6D1-C7C3-F7D9-C0AB6438B279}"/>
              </a:ext>
            </a:extLst>
          </p:cNvPr>
          <p:cNvSpPr>
            <a:spLocks noGrp="1"/>
          </p:cNvSpPr>
          <p:nvPr>
            <p:ph sz="quarter" idx="13"/>
          </p:nvPr>
        </p:nvSpPr>
        <p:spPr>
          <a:xfrm>
            <a:off x="893763" y="1639615"/>
            <a:ext cx="9864626" cy="4121424"/>
          </a:xfrm>
        </p:spPr>
        <p:txBody>
          <a:bodyPr>
            <a:normAutofit fontScale="92500"/>
          </a:bodyPr>
          <a:lstStyle/>
          <a:p>
            <a:pPr marL="342900" indent="-342900">
              <a:buFont typeface="Arial" panose="020B0604020202020204" pitchFamily="34" charset="0"/>
              <a:buChar char="•"/>
            </a:pPr>
            <a:r>
              <a:rPr lang="en-US"/>
              <a:t>Staff is requesting concurrence from Engineering Committee to Issue the RFP for Design Services.  Design Proposal would be brought to the Board for Full Approval.</a:t>
            </a:r>
          </a:p>
          <a:p>
            <a:pPr marL="342900" indent="-342900">
              <a:buFont typeface="Arial" panose="020B0604020202020204" pitchFamily="34" charset="0"/>
              <a:buChar char="•"/>
            </a:pPr>
            <a:r>
              <a:rPr lang="en-US"/>
              <a:t>There is not adequate funding in the current 5-Year CIP plan to complete the Construction.  Funding for Portions of this Project would come from fees collected from new Developers, where commitments have already been made.</a:t>
            </a:r>
          </a:p>
          <a:p>
            <a:pPr marL="342900" indent="-342900">
              <a:buFont typeface="Arial" panose="020B0604020202020204" pitchFamily="34" charset="0"/>
              <a:buChar char="•"/>
            </a:pPr>
            <a:r>
              <a:rPr lang="en-US"/>
              <a:t>Roadmap for staying ahead of the necessary improvements at WWTP.  </a:t>
            </a:r>
          </a:p>
          <a:p>
            <a:pPr marL="342900" indent="-342900">
              <a:buFont typeface="Arial" panose="020B0604020202020204" pitchFamily="34" charset="0"/>
              <a:buChar char="•"/>
            </a:pPr>
            <a:r>
              <a:rPr lang="en-US"/>
              <a:t>Staff considered taking the Design-Build Approach, attended seminars on this approach.  Design-Build may not viable because funding is not currently available.</a:t>
            </a:r>
          </a:p>
          <a:p>
            <a:pPr marL="342900" indent="-342900">
              <a:buFont typeface="Arial" panose="020B0604020202020204" pitchFamily="34" charset="0"/>
              <a:buChar char="•"/>
            </a:pPr>
            <a:r>
              <a:rPr lang="en-US"/>
              <a:t>Additional improvements “Phase 4” would need to be completed prior to full build out.  </a:t>
            </a:r>
          </a:p>
          <a:p>
            <a:pPr marL="342900" indent="-342900">
              <a:buFont typeface="Arial" panose="020B0604020202020204" pitchFamily="34" charset="0"/>
              <a:buChar char="•"/>
            </a:pPr>
            <a:endParaRPr lang="en-US"/>
          </a:p>
        </p:txBody>
      </p:sp>
      <p:sp>
        <p:nvSpPr>
          <p:cNvPr id="9" name="Content Placeholder 8">
            <a:extLst>
              <a:ext uri="{FF2B5EF4-FFF2-40B4-BE49-F238E27FC236}">
                <a16:creationId xmlns:a16="http://schemas.microsoft.com/office/drawing/2014/main" id="{57454D1F-D2CD-3356-639E-75B37DE30F1F}"/>
              </a:ext>
            </a:extLst>
          </p:cNvPr>
          <p:cNvSpPr>
            <a:spLocks noGrp="1"/>
          </p:cNvSpPr>
          <p:nvPr>
            <p:ph sz="quarter" idx="14"/>
          </p:nvPr>
        </p:nvSpPr>
        <p:spPr>
          <a:xfrm flipV="1">
            <a:off x="9717864" y="747441"/>
            <a:ext cx="1101101" cy="674243"/>
          </a:xfrm>
        </p:spPr>
        <p:txBody>
          <a:bodyPr/>
          <a:lstStyle/>
          <a:p>
            <a:endParaRPr lang="en-US"/>
          </a:p>
        </p:txBody>
      </p:sp>
      <p:sp>
        <p:nvSpPr>
          <p:cNvPr id="3" name="Slide Number Placeholder 2">
            <a:extLst>
              <a:ext uri="{FF2B5EF4-FFF2-40B4-BE49-F238E27FC236}">
                <a16:creationId xmlns:a16="http://schemas.microsoft.com/office/drawing/2014/main" id="{B02207A1-A505-3185-A282-927E9F6F0E61}"/>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8</a:t>
            </a:fld>
            <a:endParaRPr lang="en-US"/>
          </a:p>
        </p:txBody>
      </p:sp>
    </p:spTree>
    <p:extLst>
      <p:ext uri="{BB962C8B-B14F-4D97-AF65-F5344CB8AC3E}">
        <p14:creationId xmlns:p14="http://schemas.microsoft.com/office/powerpoint/2010/main" val="812209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a:xfrm>
            <a:off x="893064" y="72518"/>
            <a:ext cx="10405174" cy="1326514"/>
          </a:xfrm>
        </p:spPr>
        <p:txBody>
          <a:bodyPr/>
          <a:lstStyle/>
          <a:p>
            <a:r>
              <a:rPr lang="en-US"/>
              <a:t>La </a:t>
            </a:r>
            <a:r>
              <a:rPr lang="en-US" err="1"/>
              <a:t>Contenta</a:t>
            </a:r>
            <a:r>
              <a:rPr lang="en-US"/>
              <a:t> Huckleberry Lift Station</a:t>
            </a:r>
            <a:br>
              <a:rPr lang="en-US"/>
            </a:br>
            <a:r>
              <a:rPr lang="en-US"/>
              <a:t>Request for Proposals</a:t>
            </a:r>
            <a:endParaRPr lang="en-ZA"/>
          </a:p>
        </p:txBody>
      </p:sp>
      <p:sp>
        <p:nvSpPr>
          <p:cNvPr id="4" name="Content Placeholder 3">
            <a:extLst>
              <a:ext uri="{FF2B5EF4-FFF2-40B4-BE49-F238E27FC236}">
                <a16:creationId xmlns:a16="http://schemas.microsoft.com/office/drawing/2014/main" id="{7658EE59-4D4C-0681-0DD3-18233C3F94A9}"/>
              </a:ext>
            </a:extLst>
          </p:cNvPr>
          <p:cNvSpPr>
            <a:spLocks noGrp="1"/>
          </p:cNvSpPr>
          <p:nvPr>
            <p:ph sz="quarter" idx="13"/>
          </p:nvPr>
        </p:nvSpPr>
        <p:spPr>
          <a:xfrm>
            <a:off x="911352" y="1683757"/>
            <a:ext cx="5425057" cy="4077281"/>
          </a:xfrm>
        </p:spPr>
        <p:txBody>
          <a:bodyPr>
            <a:normAutofit fontScale="92500" lnSpcReduction="10000"/>
          </a:bodyPr>
          <a:lstStyle/>
          <a:p>
            <a:r>
              <a:rPr lang="en-US" b="1" u="sng"/>
              <a:t>Lift Station Overview</a:t>
            </a:r>
          </a:p>
          <a:p>
            <a:pPr lvl="1"/>
            <a:r>
              <a:rPr lang="en-US"/>
              <a:t>Main Lift Station in La </a:t>
            </a:r>
            <a:r>
              <a:rPr lang="en-US" err="1"/>
              <a:t>Contenta</a:t>
            </a:r>
            <a:r>
              <a:rPr lang="en-US"/>
              <a:t> Service Area, Pumps to the Wastewater Treatment Plant through 12” Pipeline.</a:t>
            </a:r>
          </a:p>
          <a:p>
            <a:pPr lvl="1"/>
            <a:r>
              <a:rPr lang="en-US"/>
              <a:t>Existing Pumps are Incorrectly Sized. </a:t>
            </a:r>
          </a:p>
          <a:p>
            <a:pPr lvl="1"/>
            <a:r>
              <a:rPr lang="en-US"/>
              <a:t>Operational issues with existing pumps at low/high flow conditions.  </a:t>
            </a:r>
          </a:p>
          <a:p>
            <a:pPr lvl="1"/>
            <a:r>
              <a:rPr lang="en-US"/>
              <a:t>Lift Station is subject to flooding.</a:t>
            </a:r>
          </a:p>
          <a:p>
            <a:pPr lvl="1"/>
            <a:r>
              <a:rPr lang="en-US"/>
              <a:t>The existing facility is in poor condition.  </a:t>
            </a:r>
          </a:p>
          <a:p>
            <a:pPr lvl="1"/>
            <a:r>
              <a:rPr lang="en-US"/>
              <a:t>Need to increase capacity to meet Service Requirements.  </a:t>
            </a:r>
          </a:p>
          <a:p>
            <a:pPr lvl="1"/>
            <a:endParaRPr lang="en-US"/>
          </a:p>
        </p:txBody>
      </p:sp>
      <p:sp>
        <p:nvSpPr>
          <p:cNvPr id="5" name="Content Placeholder 4">
            <a:extLst>
              <a:ext uri="{FF2B5EF4-FFF2-40B4-BE49-F238E27FC236}">
                <a16:creationId xmlns:a16="http://schemas.microsoft.com/office/drawing/2014/main" id="{8E5B1204-B9F7-0D66-EBAA-9265C1E35527}"/>
              </a:ext>
            </a:extLst>
          </p:cNvPr>
          <p:cNvSpPr>
            <a:spLocks noGrp="1"/>
          </p:cNvSpPr>
          <p:nvPr>
            <p:ph sz="quarter" idx="14"/>
          </p:nvPr>
        </p:nvSpPr>
        <p:spPr>
          <a:xfrm>
            <a:off x="6410644" y="1683757"/>
            <a:ext cx="4887594" cy="4077281"/>
          </a:xfrm>
        </p:spPr>
        <p:txBody>
          <a:bodyPr>
            <a:normAutofit lnSpcReduction="10000"/>
          </a:bodyPr>
          <a:lstStyle/>
          <a:p>
            <a:r>
              <a:rPr lang="en-US" b="1" u="sng"/>
              <a:t>Key Project Improvements:</a:t>
            </a:r>
          </a:p>
          <a:p>
            <a:pPr marL="457200" indent="-457200">
              <a:buFont typeface="+mj-lt"/>
              <a:buAutoNum type="arabicPeriod"/>
            </a:pPr>
            <a:r>
              <a:rPr lang="en-US"/>
              <a:t>Construct new wet well with pumps that are appropriately sized (two low flow, 3 high flow pumps)</a:t>
            </a:r>
          </a:p>
          <a:p>
            <a:pPr marL="457200" indent="-457200">
              <a:buFont typeface="+mj-lt"/>
              <a:buAutoNum type="arabicPeriod"/>
            </a:pPr>
            <a:r>
              <a:rPr lang="en-US"/>
              <a:t>Construct flood protection wall around perimeter site.</a:t>
            </a:r>
          </a:p>
          <a:p>
            <a:pPr marL="457200" indent="-457200">
              <a:buFont typeface="+mj-lt"/>
              <a:buAutoNum type="arabicPeriod"/>
            </a:pPr>
            <a:r>
              <a:rPr lang="en-US"/>
              <a:t>New electrical and control building.</a:t>
            </a:r>
          </a:p>
          <a:p>
            <a:pPr marL="457200" indent="-457200">
              <a:buFont typeface="+mj-lt"/>
              <a:buAutoNum type="arabicPeriod"/>
            </a:pPr>
            <a:r>
              <a:rPr lang="en-US"/>
              <a:t>New larger electrical service and standby generator. </a:t>
            </a:r>
          </a:p>
          <a:p>
            <a:pPr marL="457200" indent="-457200">
              <a:buFont typeface="+mj-lt"/>
              <a:buAutoNum type="arabicPeriod"/>
            </a:pPr>
            <a:r>
              <a:rPr lang="en-US"/>
              <a:t>Decommission or Demolish the existing facilities.</a:t>
            </a:r>
          </a:p>
          <a:p>
            <a:endParaRPr lang="en-US"/>
          </a:p>
        </p:txBody>
      </p:sp>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9</a:t>
            </a:fld>
            <a:endParaRPr lang="en-US"/>
          </a:p>
        </p:txBody>
      </p:sp>
    </p:spTree>
    <p:extLst>
      <p:ext uri="{BB962C8B-B14F-4D97-AF65-F5344CB8AC3E}">
        <p14:creationId xmlns:p14="http://schemas.microsoft.com/office/powerpoint/2010/main" val="3850607005"/>
      </p:ext>
    </p:extLst>
  </p:cSld>
  <p:clrMapOvr>
    <a:masterClrMapping/>
  </p:clrMapOvr>
</p:sld>
</file>

<file path=ppt/theme/theme1.xml><?xml version="1.0" encoding="utf-8"?>
<a:theme xmlns:a="http://schemas.openxmlformats.org/drawingml/2006/main" name="Custom">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248_Win32_SL_V4" id="{806921AB-1FF9-416C-A3A7-D14200787132}" vid="{8436FA26-ADF6-4DA9-8A70-95C197E77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F9D45107989346A31691A0EB0DC09E" ma:contentTypeVersion="8" ma:contentTypeDescription="Create a new document." ma:contentTypeScope="" ma:versionID="acb66503969fb0460b8ec85b1010d2a9">
  <xsd:schema xmlns:xsd="http://www.w3.org/2001/XMLSchema" xmlns:xs="http://www.w3.org/2001/XMLSchema" xmlns:p="http://schemas.microsoft.com/office/2006/metadata/properties" xmlns:ns2="e5ef690a-e167-4777-9a15-a9548d8a2de1" xmlns:ns3="718578d5-d021-4df5-a11c-21c08473d94e" targetNamespace="http://schemas.microsoft.com/office/2006/metadata/properties" ma:root="true" ma:fieldsID="1c93c55f0c6acc29f9b7b34812de8b5b" ns2:_="" ns3:_="">
    <xsd:import namespace="e5ef690a-e167-4777-9a15-a9548d8a2de1"/>
    <xsd:import namespace="718578d5-d021-4df5-a11c-21c08473d9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f690a-e167-4777-9a15-a9548d8a2d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578d5-d021-4df5-a11c-21c08473d9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5ef690a-e167-4777-9a15-a9548d8a2de1" xsi:nil="true"/>
  </documentManagement>
</p:properties>
</file>

<file path=customXml/itemProps1.xml><?xml version="1.0" encoding="utf-8"?>
<ds:datastoreItem xmlns:ds="http://schemas.openxmlformats.org/officeDocument/2006/customXml" ds:itemID="{C4672D69-1C19-4856-B016-CDE3490F5F6F}">
  <ds:schemaRefs>
    <ds:schemaRef ds:uri="718578d5-d021-4df5-a11c-21c08473d94e"/>
    <ds:schemaRef ds:uri="e5ef690a-e167-4777-9a15-a9548d8a2d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3.xml><?xml version="1.0" encoding="utf-8"?>
<ds:datastoreItem xmlns:ds="http://schemas.openxmlformats.org/officeDocument/2006/customXml" ds:itemID="{AC5040CA-20CC-43C6-BC0C-8D8696B6AF89}">
  <ds:schemaRefs>
    <ds:schemaRef ds:uri="http://purl.org/dc/terms/"/>
    <ds:schemaRef ds:uri="e5ef690a-e167-4777-9a15-a9548d8a2de1"/>
    <ds:schemaRef ds:uri="http://www.w3.org/XML/1998/namespace"/>
    <ds:schemaRef ds:uri="http://schemas.openxmlformats.org/package/2006/metadata/core-properties"/>
    <ds:schemaRef ds:uri="718578d5-d021-4df5-a11c-21c08473d94e"/>
    <ds:schemaRef ds:uri="http://schemas.microsoft.com/office/infopath/2007/PartnerControls"/>
    <ds:schemaRef ds:uri="http://schemas.microsoft.com/office/2006/metadata/properties"/>
    <ds:schemaRef ds:uri="http://schemas.microsoft.com/office/2006/documentManagement/types"/>
    <ds:schemaRef ds:uri="http://purl.org/dc/dcmitype/"/>
    <ds:schemaRef ds:uri="http://purl.org/dc/elements/1.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Architecture pitch deck</Template>
  <TotalTime>0</TotalTime>
  <Words>1167</Words>
  <Application>Microsoft Office PowerPoint</Application>
  <PresentationFormat>Widescreen</PresentationFormat>
  <Paragraphs>121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Avenir Next LT Pro Light</vt:lpstr>
      <vt:lpstr>Calibri</vt:lpstr>
      <vt:lpstr>Posterama</vt:lpstr>
      <vt:lpstr>Custom</vt:lpstr>
      <vt:lpstr>CCWD Engineering  Committee 3/6/2024</vt:lpstr>
      <vt:lpstr>Meeting Agenda </vt:lpstr>
      <vt:lpstr>Jenny lind a-b Transmission Pipeline Construction update </vt:lpstr>
      <vt:lpstr>Jenny lind a-b Construction Bids </vt:lpstr>
      <vt:lpstr>Jenny lind a-b Additive Bid Item (Service Lines) </vt:lpstr>
      <vt:lpstr>La Contenta Wastewater Treatment Plant Design  Request for Proposals</vt:lpstr>
      <vt:lpstr>PowerPoint Presentation</vt:lpstr>
      <vt:lpstr>RFP Schedule/Considerations</vt:lpstr>
      <vt:lpstr>La Contenta Huckleberry Lift Station Request for Proposals</vt:lpstr>
      <vt:lpstr>Existing Huckleberry Lift Station</vt:lpstr>
      <vt:lpstr>PowerPoint Presentation</vt:lpstr>
      <vt:lpstr>Reeds turnpike pump station Project</vt:lpstr>
      <vt:lpstr>PowerPoint Presentation</vt:lpstr>
      <vt:lpstr>PowerPoint Presentation</vt:lpstr>
      <vt:lpstr>PowerPoint Presentation</vt:lpstr>
      <vt:lpstr>PowerPoint Presentation</vt:lpstr>
      <vt:lpstr> </vt:lpstr>
      <vt:lpstr>Project Schedule </vt:lpstr>
      <vt:lpstr>Project Schedule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CCWD Engineering  Committee 3/5/2024</dc:title>
  <dc:creator>Kevin Williams</dc:creator>
  <cp:lastModifiedBy>Haley Airola</cp:lastModifiedBy>
  <cp:revision>2</cp:revision>
  <dcterms:created xsi:type="dcterms:W3CDTF">2024-03-04T17:08:36Z</dcterms:created>
  <dcterms:modified xsi:type="dcterms:W3CDTF">2024-03-07T16:21:05Z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0x010100CAF9D45107989346A31691A0EB0DC09E</vt:lpwstr>
  </property>
</Properties>
</file>