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4" r:id="rId3"/>
    <p:sldId id="275" r:id="rId4"/>
    <p:sldId id="276" r:id="rId5"/>
    <p:sldId id="287" r:id="rId6"/>
    <p:sldId id="28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7" autoAdjust="0"/>
    <p:restoredTop sz="94660"/>
  </p:normalViewPr>
  <p:slideViewPr>
    <p:cSldViewPr snapToGrid="0">
      <p:cViewPr varScale="1">
        <p:scale>
          <a:sx n="150" d="100"/>
          <a:sy n="150" d="100"/>
        </p:scale>
        <p:origin x="294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548E2-899A-1BA2-31B9-4A8DE0E7ED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13677A-BC89-3AE5-1573-11BBC85A4A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4C94E8-25B2-DD12-A30E-922A549EA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4237B-AFD8-44D0-A30A-483D57D12751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15F124-5CD0-5406-0F21-6CF2BF26A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E18D27-2835-7F56-6165-BE8EE4871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6F131-9A1A-459E-B508-6881C4B88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119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8567A-D7D9-13F7-0548-0295137E9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181A2B-57E0-1BB4-1918-6FF9297ACD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1DE712-6AB0-34CB-6EBF-4AD5AEE04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4237B-AFD8-44D0-A30A-483D57D12751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A02465-9452-4E9D-BB35-8D2169A6D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02ECE6-C684-A929-2AE3-2B2DB178E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6F131-9A1A-459E-B508-6881C4B88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319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1970A09-8155-69C6-0C7A-54E4FFA513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60565B-BCE8-AD93-4125-35E67848E6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CFE14F-7C94-955F-DB75-FB1E48E9F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4237B-AFD8-44D0-A30A-483D57D12751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D5BFB1-0F5D-3AF7-E829-46B08A1C3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85B9BE-E305-3502-ED9A-22856FA1F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6F131-9A1A-459E-B508-6881C4B88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358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F1FC4A-6670-FEA9-E88E-BDBA98C11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DA644E-05CA-229C-A17E-59E1B67F51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F1519E-B5CB-8E1E-ACC0-60DB6287F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4237B-AFD8-44D0-A30A-483D57D12751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519191-2FDB-67FE-DFDC-48C50BE74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36E93F-EB34-7920-4164-3A91BE5A2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6F131-9A1A-459E-B508-6881C4B88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000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44D62-29B8-B0C0-EBD8-B952CB351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CB3000-AB53-660B-D777-A9E8730480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CF7AD5-0457-DCFD-BCA3-A8A679FA3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4237B-AFD8-44D0-A30A-483D57D12751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F816C5-31A2-4F96-1D94-75561716C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32EC4F-9933-EA6F-5B1D-F7E8A4BA2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6F131-9A1A-459E-B508-6881C4B88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081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6D693-3D1C-E7E3-0047-3D2583AB6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B1FFFD-BD11-8BED-1FA4-55948B4933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F1E72E-F8FD-058B-E01E-B2A4BDA606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25B0E2-E2FC-0995-DCC0-1F34021DC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4237B-AFD8-44D0-A30A-483D57D12751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92D737-05BF-9BB0-87F6-B90FF3517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F69289-189B-3052-513E-DB06000D3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6F131-9A1A-459E-B508-6881C4B88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741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3C7D8-2627-5B3F-6BB1-83D9F8DC0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F2067D-9003-E110-041D-A53884AD24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D9B6D8-CD8C-C357-0B25-5D7545C86E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086815-DE8F-AB6A-E839-D7BF8A72A6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E8D86ED-13F3-FDCC-C440-D858561512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0D74E9A-5DF2-846D-5EE5-DD3E818C6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4237B-AFD8-44D0-A30A-483D57D12751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3EB88B-A497-E49A-4DDE-21D13F437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EE0183-24BE-B473-25A5-AC88F5A5B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6F131-9A1A-459E-B508-6881C4B88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46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8D2B1-5357-8531-127C-565B18A89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769F99-CF00-0715-5496-1F523EB23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4237B-AFD8-44D0-A30A-483D57D12751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660A04-1870-E02B-81FF-2690F8AB6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41E765-8E19-7162-4440-6617C7C4E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6F131-9A1A-459E-B508-6881C4B88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425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6B3BD9-211C-96A2-6255-C4ACF8378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4237B-AFD8-44D0-A30A-483D57D12751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B92ED5-B547-29F5-D699-C33F1B4BD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172AA0-A3B8-B86C-9A5A-98DE839CB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6F131-9A1A-459E-B508-6881C4B88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654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8B981-416D-F2D4-18C3-660BEB2E8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E37F21-7C0C-9164-28E3-38EFB468A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B9A738-7B02-8B70-E510-853209CA5C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E680B7-9F92-F1F6-3698-A47058B4C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4237B-AFD8-44D0-A30A-483D57D12751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427A79-F302-C903-BB0B-8784BF36A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517924-E606-8607-6F80-538C2D4AF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6F131-9A1A-459E-B508-6881C4B88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664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A43F0-3647-832E-BA3A-DFD066632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7CE86C-F1CF-F78C-6C44-DADEDF0B38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7C7E62-CAED-7251-FE71-25C88B3BAA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3A6B9A-E3D6-90CB-105B-F940AA76B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4237B-AFD8-44D0-A30A-483D57D12751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962417-821D-0E4F-D8E2-18819BC05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E68A36-94F5-282D-B3EA-B501E24F4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6F131-9A1A-459E-B508-6881C4B88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050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F658C8D-B2D5-273C-424E-2BD43C3AB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626627-AF15-1FB5-FF34-A69A54BB0F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D81A95-F2DC-9D97-A2D9-D6A18DA4DD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764237B-AFD8-44D0-A30A-483D57D12751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3458CD-1225-B82D-221B-C07016737E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233862-27C6-9AC8-0987-67EA191397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706F131-9A1A-459E-B508-6881C4B88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81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A6708-487B-8388-EB5A-8620EE1C4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Engineering Committee</a:t>
            </a:r>
            <a:br>
              <a:rPr lang="en-US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Calaveras County Water District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B18182-110A-01D0-2294-6E7B0B936F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3087"/>
            <a:ext cx="10515600" cy="4351338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endParaRPr lang="en-US" sz="4800" dirty="0"/>
          </a:p>
          <a:p>
            <a:pPr marL="0" indent="0" algn="ctr">
              <a:buNone/>
            </a:pPr>
            <a:r>
              <a:rPr lang="en-US" sz="4800" dirty="0">
                <a:solidFill>
                  <a:srgbClr val="002060"/>
                </a:solidFill>
              </a:rPr>
              <a:t>Update</a:t>
            </a:r>
          </a:p>
          <a:p>
            <a:pPr marL="0" indent="0" algn="ctr">
              <a:buNone/>
            </a:pPr>
            <a:r>
              <a:rPr lang="en-US" sz="4800" dirty="0">
                <a:solidFill>
                  <a:srgbClr val="002060"/>
                </a:solidFill>
              </a:rPr>
              <a:t>Wildfire hardening of Critical Pumps</a:t>
            </a:r>
          </a:p>
          <a:p>
            <a:pPr marL="0" indent="0" algn="ctr">
              <a:buNone/>
            </a:pPr>
            <a:r>
              <a:rPr lang="en-US" sz="4800" dirty="0">
                <a:solidFill>
                  <a:srgbClr val="002060"/>
                </a:solidFill>
              </a:rPr>
              <a:t>Hazard Mitigation Grant</a:t>
            </a:r>
          </a:p>
          <a:p>
            <a:pPr marL="0" indent="0" algn="ctr">
              <a:buNone/>
            </a:pPr>
            <a:r>
              <a:rPr lang="en-US" sz="4800" dirty="0">
                <a:solidFill>
                  <a:srgbClr val="002060"/>
                </a:solidFill>
              </a:rPr>
              <a:t>Big Trees 1 &amp; 4 Pump Stations</a:t>
            </a:r>
          </a:p>
          <a:p>
            <a:pPr marL="0" indent="0" algn="ctr">
              <a:buNone/>
            </a:pPr>
            <a:endParaRPr lang="en-US" sz="1600" dirty="0"/>
          </a:p>
          <a:p>
            <a:pPr marL="0" indent="0" algn="ctr">
              <a:buNone/>
            </a:pPr>
            <a:endParaRPr lang="en-US" sz="1600" dirty="0"/>
          </a:p>
          <a:p>
            <a:pPr marL="0" indent="0" algn="ctr">
              <a:buNone/>
            </a:pPr>
            <a:endParaRPr lang="en-US" sz="1600" dirty="0"/>
          </a:p>
          <a:p>
            <a:pPr marL="0" indent="0" algn="ctr">
              <a:buNone/>
            </a:pPr>
            <a:endParaRPr lang="en-US" sz="1600" dirty="0"/>
          </a:p>
          <a:p>
            <a:pPr marL="0" indent="0" algn="ctr">
              <a:buNone/>
            </a:pPr>
            <a:endParaRPr lang="en-US" sz="1600" dirty="0"/>
          </a:p>
          <a:p>
            <a:pPr marL="0" indent="0" algn="ctr">
              <a:buNone/>
            </a:pPr>
            <a:r>
              <a:rPr lang="en-US" sz="1600" dirty="0"/>
              <a:t>September 9, 2025</a:t>
            </a:r>
          </a:p>
          <a:p>
            <a:pPr marL="0" indent="0" algn="ctr">
              <a:buNone/>
            </a:pPr>
            <a:r>
              <a:rPr lang="en-US" sz="1600" dirty="0"/>
              <a:t>Senior Civil Engineer</a:t>
            </a:r>
          </a:p>
          <a:p>
            <a:pPr marL="0" indent="0" algn="ctr">
              <a:buNone/>
            </a:pPr>
            <a:r>
              <a:rPr lang="en-US" sz="1600" dirty="0"/>
              <a:t>Alex Brown, PE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A7808AC9-3209-049C-464B-934FDCFACCE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9472503"/>
              </p:ext>
            </p:extLst>
          </p:nvPr>
        </p:nvGraphicFramePr>
        <p:xfrm>
          <a:off x="0" y="5546725"/>
          <a:ext cx="129540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905266" imgH="1905266" progId="">
                  <p:embed/>
                </p:oleObj>
              </mc:Choice>
              <mc:Fallback>
                <p:oleObj r:id="rId2" imgW="1905266" imgH="1905266" progId="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A7808AC9-3209-049C-464B-934FDCFACCE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546725"/>
                        <a:ext cx="1295400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 descr="A close up of a logo&#10;&#10;AI-generated content may be incorrect.">
            <a:extLst>
              <a:ext uri="{FF2B5EF4-FFF2-40B4-BE49-F238E27FC236}">
                <a16:creationId xmlns:a16="http://schemas.microsoft.com/office/drawing/2014/main" id="{D632F160-A943-8C41-B5C8-BA4D03F411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050" y="5849675"/>
            <a:ext cx="2647950" cy="100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710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DDF6B06-3C02-E39D-1C87-0ED1DE73F6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DB94E-14D9-8463-5F40-57D5D185E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14387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ngineering Committee							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September 9, 2025</a:t>
            </a:r>
            <a:br>
              <a:rPr lang="en-US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Calaveras County Water District						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Agenda Item XX</a:t>
            </a:r>
            <a:endParaRPr lang="en-US" sz="1800" dirty="0">
              <a:solidFill>
                <a:srgbClr val="00206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ABBAAE-D7DD-90E9-12DD-C5432F5160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3087"/>
            <a:ext cx="10515600" cy="260191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sz="1800" spc="50" dirty="0">
                <a:effectLst/>
                <a:latin typeface="Arial" panose="020B0604020202020204" pitchFamily="34" charset="0"/>
                <a:ea typeface="Arial Narrow" panose="020B0606020202030204" pitchFamily="34" charset="0"/>
              </a:rPr>
              <a:t>A Notice of Interest (NOI) was filed with the California Office of Emergency Services</a:t>
            </a:r>
          </a:p>
          <a:p>
            <a:pPr algn="just"/>
            <a:r>
              <a:rPr lang="en-US" sz="1800" spc="50" dirty="0">
                <a:effectLst/>
                <a:latin typeface="Arial" panose="020B0604020202020204" pitchFamily="34" charset="0"/>
                <a:ea typeface="Arial Narrow" panose="020B0606020202030204" pitchFamily="34" charset="0"/>
              </a:rPr>
              <a:t>This action was approved by the Engineering Committee on July 8, 2025</a:t>
            </a:r>
            <a:endParaRPr lang="en-US" sz="1800" spc="50" dirty="0">
              <a:latin typeface="Arial" panose="020B0604020202020204" pitchFamily="34" charset="0"/>
              <a:ea typeface="Arial Narrow" panose="020B0606020202030204" pitchFamily="34" charset="0"/>
            </a:endParaRPr>
          </a:p>
          <a:p>
            <a:pPr algn="just"/>
            <a:r>
              <a:rPr lang="en-US" sz="1800" spc="50" dirty="0">
                <a:effectLst/>
                <a:latin typeface="Arial" panose="020B0604020202020204" pitchFamily="34" charset="0"/>
                <a:ea typeface="Arial Narrow" panose="020B0606020202030204" pitchFamily="34" charset="0"/>
              </a:rPr>
              <a:t>CalOES notified CCWD that the Mazard Mitigation Grants would only be used for shovel ready projects.</a:t>
            </a:r>
          </a:p>
          <a:p>
            <a:pPr algn="just"/>
            <a:r>
              <a:rPr lang="en-US" sz="1800" spc="50" dirty="0">
                <a:effectLst/>
                <a:latin typeface="Arial" panose="020B0604020202020204" pitchFamily="34" charset="0"/>
                <a:ea typeface="Arial Narrow" panose="020B0606020202030204" pitchFamily="34" charset="0"/>
              </a:rPr>
              <a:t>The original project </a:t>
            </a:r>
            <a:r>
              <a:rPr lang="en-US" sz="1800" spc="50" dirty="0">
                <a:latin typeface="Arial" panose="020B0604020202020204" pitchFamily="34" charset="0"/>
                <a:ea typeface="Arial Narrow" panose="020B0606020202030204" pitchFamily="34" charset="0"/>
              </a:rPr>
              <a:t>area included Sheep Ranch, Big Trees Village, and Timber Trails.</a:t>
            </a:r>
          </a:p>
          <a:p>
            <a:pPr algn="just"/>
            <a:r>
              <a:rPr lang="en-US" sz="1800" spc="50" dirty="0">
                <a:latin typeface="Arial" panose="020B0604020202020204" pitchFamily="34" charset="0"/>
                <a:ea typeface="Arial Narrow" panose="020B0606020202030204" pitchFamily="34" charset="0"/>
              </a:rPr>
              <a:t>Only the Big Trees Village portion had a project is shovel ready.</a:t>
            </a:r>
            <a:endParaRPr lang="en-US" sz="1800" spc="50" dirty="0">
              <a:effectLst/>
              <a:latin typeface="Arial" panose="020B0604020202020204" pitchFamily="34" charset="0"/>
              <a:ea typeface="Arial Narrow" panose="020B0606020202030204" pitchFamily="34" charset="0"/>
            </a:endParaRPr>
          </a:p>
          <a:p>
            <a:pPr algn="just"/>
            <a:r>
              <a:rPr lang="en-US" sz="1800" spc="50" dirty="0">
                <a:effectLst/>
                <a:latin typeface="Arial" panose="020B0604020202020204" pitchFamily="34" charset="0"/>
                <a:ea typeface="Arial Narrow" panose="020B0606020202030204" pitchFamily="34" charset="0"/>
              </a:rPr>
              <a:t>The NOI was refiled to reflect this change and accepted by CalOES</a:t>
            </a:r>
          </a:p>
          <a:p>
            <a:pPr algn="just"/>
            <a:r>
              <a:rPr lang="en-US" sz="1800" spc="50" dirty="0">
                <a:latin typeface="Arial" panose="020B0604020202020204" pitchFamily="34" charset="0"/>
                <a:ea typeface="Arial Narrow" panose="020B0606020202030204" pitchFamily="34" charset="0"/>
              </a:rPr>
              <a:t>Grant subapplication Filing Date 9/15/2025</a:t>
            </a:r>
            <a:endParaRPr lang="en-US" sz="1800" spc="50" dirty="0">
              <a:effectLst/>
              <a:latin typeface="Arial" panose="020B0604020202020204" pitchFamily="34" charset="0"/>
              <a:ea typeface="Arial Narrow" panose="020B0606020202030204" pitchFamily="34" charset="0"/>
            </a:endParaRP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4A30DA80-159A-ED8F-B7B3-CAE7C2A8684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6289531"/>
              </p:ext>
            </p:extLst>
          </p:nvPr>
        </p:nvGraphicFramePr>
        <p:xfrm>
          <a:off x="0" y="5562600"/>
          <a:ext cx="129540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905266" imgH="1905266" progId="">
                  <p:embed/>
                </p:oleObj>
              </mc:Choice>
              <mc:Fallback>
                <p:oleObj r:id="rId2" imgW="1905266" imgH="1905266" progId="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4A30DA80-159A-ED8F-B7B3-CAE7C2A8684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562600"/>
                        <a:ext cx="1295400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 descr="A close up of a logo&#10;&#10;AI-generated content may be incorrect.">
            <a:extLst>
              <a:ext uri="{FF2B5EF4-FFF2-40B4-BE49-F238E27FC236}">
                <a16:creationId xmlns:a16="http://schemas.microsoft.com/office/drawing/2014/main" id="{F1875D5E-2ED8-F14B-07BA-0844DEAC0D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050" y="5842661"/>
            <a:ext cx="2647950" cy="100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847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568DA27-AD98-74A0-243A-16756FAF1F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EE785-B5DD-F85B-6763-13C2F05CB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943"/>
            <a:ext cx="10515600" cy="919957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ngineering Committee							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September 9, 2025</a:t>
            </a:r>
            <a:br>
              <a:rPr lang="en-US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Calaveras County Water District						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Agenda Item XX</a:t>
            </a:r>
            <a:endParaRPr lang="en-US" sz="1800" dirty="0">
              <a:solidFill>
                <a:srgbClr val="00206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64C5E9-EF63-8049-D5CF-061A8CA308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875" y="1645443"/>
            <a:ext cx="10382250" cy="356711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800" b="1" spc="5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Wildfire Hardening of Critical Pump Stations</a:t>
            </a:r>
          </a:p>
          <a:p>
            <a:pPr marL="0" indent="0" algn="ctr">
              <a:buNone/>
            </a:pPr>
            <a:r>
              <a:rPr lang="en-US" sz="1800" b="1" spc="5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Big Trees Pump Stations 1 &amp; 4</a:t>
            </a:r>
          </a:p>
          <a:p>
            <a:r>
              <a:rPr lang="en-US" sz="1800" b="1" spc="5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Serves the Big Trees Village service area</a:t>
            </a:r>
          </a:p>
          <a:p>
            <a:r>
              <a:rPr lang="en-US" sz="1800" b="1" spc="5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Project includes for both pump stations</a:t>
            </a:r>
          </a:p>
          <a:p>
            <a:pPr lvl="1"/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Fire resistant masonry buildings to house equipment</a:t>
            </a:r>
          </a:p>
          <a:p>
            <a:pPr lvl="1"/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electrical &amp; mechanical equipment</a:t>
            </a:r>
          </a:p>
          <a:p>
            <a:pPr lvl="1"/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Pumping equipment, and,</a:t>
            </a:r>
          </a:p>
          <a:p>
            <a:pPr lvl="1"/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Supervisory Control and Data Acquisition system</a:t>
            </a:r>
            <a:endParaRPr lang="en-US" sz="1800" b="1" spc="50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en-US" sz="1800" b="1" spc="5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Services 1944 connections with</a:t>
            </a:r>
          </a:p>
          <a:p>
            <a:pPr marL="0" indent="0">
              <a:buNone/>
            </a:pPr>
            <a:r>
              <a:rPr lang="en-US" sz="1800" b="1" spc="5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  potable water and resilience of fire flows</a:t>
            </a:r>
          </a:p>
          <a:p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E4A07405-43C8-054F-6DFE-1D51E104B79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3029231"/>
              </p:ext>
            </p:extLst>
          </p:nvPr>
        </p:nvGraphicFramePr>
        <p:xfrm>
          <a:off x="0" y="5546725"/>
          <a:ext cx="129540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905266" imgH="1905266" progId="">
                  <p:embed/>
                </p:oleObj>
              </mc:Choice>
              <mc:Fallback>
                <p:oleObj r:id="rId2" imgW="1905266" imgH="1905266" progId="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E4A07405-43C8-054F-6DFE-1D51E104B79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546725"/>
                        <a:ext cx="1295400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 descr="A close up of a logo&#10;&#10;AI-generated content may be incorrect.">
            <a:extLst>
              <a:ext uri="{FF2B5EF4-FFF2-40B4-BE49-F238E27FC236}">
                <a16:creationId xmlns:a16="http://schemas.microsoft.com/office/drawing/2014/main" id="{5F1985CC-A2FE-1083-71A9-D6524A1406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050" y="5833800"/>
            <a:ext cx="2647950" cy="1008325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7312C30-7145-05CA-0E22-74A8F549388A}"/>
              </a:ext>
            </a:extLst>
          </p:cNvPr>
          <p:cNvSpPr txBox="1">
            <a:spLocks/>
          </p:cNvSpPr>
          <p:nvPr/>
        </p:nvSpPr>
        <p:spPr>
          <a:xfrm>
            <a:off x="8331200" y="2426493"/>
            <a:ext cx="2800350" cy="254291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ctr">
              <a:buFont typeface="Arial" panose="020B0604020202020204" pitchFamily="34" charset="0"/>
              <a:buNone/>
            </a:pPr>
            <a:r>
              <a:rPr lang="en-US" sz="1800" b="1" u="sng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Grant Portions Complete</a:t>
            </a:r>
          </a:p>
          <a:p>
            <a:pPr marL="57150" indent="-285750" algn="just"/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Notice of Intent</a:t>
            </a:r>
          </a:p>
          <a:p>
            <a:pPr marL="57150" indent="-285750"/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Benefit Cost Analysis   </a:t>
            </a:r>
          </a:p>
          <a:p>
            <a:pPr marL="57150" indent="-285750"/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BCA Narrative</a:t>
            </a:r>
          </a:p>
          <a:p>
            <a:pPr marL="57150" indent="-285750"/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Cost Estimate</a:t>
            </a:r>
          </a:p>
          <a:p>
            <a:pPr marL="57150" indent="-285750"/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CE Narrative</a:t>
            </a:r>
          </a:p>
          <a:p>
            <a:pPr marL="57150" indent="-285750"/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Sub application</a:t>
            </a:r>
          </a:p>
          <a:p>
            <a:pPr marL="57150" indent="-285750" algn="just"/>
            <a:endParaRPr lang="en-US" sz="18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57150" indent="-285750" algn="just"/>
            <a:endParaRPr lang="en-US" sz="18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algn="just">
              <a:buFont typeface="Arial" panose="020B0604020202020204" pitchFamily="34" charset="0"/>
              <a:buNone/>
            </a:pPr>
            <a:endParaRPr 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53687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AD3EB53-2833-EDFB-FC27-727C25C194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BCBA2-2D3B-8732-4F27-688ACE87E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000" y="29715"/>
            <a:ext cx="10515600" cy="751336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ngineering Committee							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September 9, 2025</a:t>
            </a:r>
            <a:br>
              <a:rPr lang="en-US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Calaveras County Water District						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Agenda Item XX</a:t>
            </a:r>
            <a:endParaRPr lang="en-US" sz="1800" dirty="0">
              <a:solidFill>
                <a:srgbClr val="002060"/>
              </a:solidFill>
            </a:endParaRP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01F04E93-9656-A894-F507-FC7DFA9CBAA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3877175"/>
              </p:ext>
            </p:extLst>
          </p:nvPr>
        </p:nvGraphicFramePr>
        <p:xfrm>
          <a:off x="6096000" y="5694297"/>
          <a:ext cx="1196975" cy="119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905266" imgH="1905266" progId="">
                  <p:embed/>
                </p:oleObj>
              </mc:Choice>
              <mc:Fallback>
                <p:oleObj r:id="rId2" imgW="1905266" imgH="1905266" progId="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01F04E93-9656-A894-F507-FC7DFA9CBAA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5694297"/>
                        <a:ext cx="1196975" cy="1196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 descr="A map of a neighborhood&#10;&#10;AI-generated content may be incorrect.">
            <a:extLst>
              <a:ext uri="{FF2B5EF4-FFF2-40B4-BE49-F238E27FC236}">
                <a16:creationId xmlns:a16="http://schemas.microsoft.com/office/drawing/2014/main" id="{A765CBC9-B761-2D87-7F11-E353125BC0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2221" y="1817683"/>
            <a:ext cx="4398379" cy="5073589"/>
          </a:xfrm>
          <a:prstGeom prst="rect">
            <a:avLst/>
          </a:prstGeom>
        </p:spPr>
      </p:pic>
      <p:sp>
        <p:nvSpPr>
          <p:cNvPr id="22" name="Speech Bubble: Rectangle 21">
            <a:extLst>
              <a:ext uri="{FF2B5EF4-FFF2-40B4-BE49-F238E27FC236}">
                <a16:creationId xmlns:a16="http://schemas.microsoft.com/office/drawing/2014/main" id="{7AFE09E1-BA96-C64C-B632-98155DFEC301}"/>
              </a:ext>
            </a:extLst>
          </p:cNvPr>
          <p:cNvSpPr/>
          <p:nvPr/>
        </p:nvSpPr>
        <p:spPr>
          <a:xfrm>
            <a:off x="11229973" y="4650488"/>
            <a:ext cx="962027" cy="924812"/>
          </a:xfrm>
          <a:prstGeom prst="wedgeRectCallout">
            <a:avLst>
              <a:gd name="adj1" fmla="val -28538"/>
              <a:gd name="adj2" fmla="val -292773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2060"/>
                </a:solidFill>
              </a:rPr>
              <a:t>Big Trees Pump Station 4</a:t>
            </a:r>
          </a:p>
        </p:txBody>
      </p:sp>
      <p:sp>
        <p:nvSpPr>
          <p:cNvPr id="23" name="Speech Bubble: Rectangle 22">
            <a:extLst>
              <a:ext uri="{FF2B5EF4-FFF2-40B4-BE49-F238E27FC236}">
                <a16:creationId xmlns:a16="http://schemas.microsoft.com/office/drawing/2014/main" id="{D5551592-072A-E200-B953-8B4C4BD5AF7D}"/>
              </a:ext>
            </a:extLst>
          </p:cNvPr>
          <p:cNvSpPr/>
          <p:nvPr/>
        </p:nvSpPr>
        <p:spPr>
          <a:xfrm>
            <a:off x="7782221" y="2636838"/>
            <a:ext cx="962027" cy="924812"/>
          </a:xfrm>
          <a:prstGeom prst="wedgeRectCallout">
            <a:avLst>
              <a:gd name="adj1" fmla="val 14942"/>
              <a:gd name="adj2" fmla="val 196106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2060"/>
                </a:solidFill>
              </a:rPr>
              <a:t>Big Trees Pump Station 1</a:t>
            </a:r>
          </a:p>
        </p:txBody>
      </p:sp>
      <p:pic>
        <p:nvPicPr>
          <p:cNvPr id="9" name="Picture 8" descr="A map of a city&#10;&#10;AI-generated content may be incorrect.">
            <a:extLst>
              <a:ext uri="{FF2B5EF4-FFF2-40B4-BE49-F238E27FC236}">
                <a16:creationId xmlns:a16="http://schemas.microsoft.com/office/drawing/2014/main" id="{E484D541-5D2C-12AC-DEE6-7FA9F1E2E7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4411"/>
            <a:ext cx="5735638" cy="507358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B0B24D7-73ED-C4B9-5C84-DC90A2EDD993}"/>
              </a:ext>
            </a:extLst>
          </p:cNvPr>
          <p:cNvSpPr txBox="1"/>
          <p:nvPr/>
        </p:nvSpPr>
        <p:spPr>
          <a:xfrm>
            <a:off x="5376602" y="1006979"/>
            <a:ext cx="26357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Project Area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118A6EC-DB84-E346-DE26-0293E80C54F4}"/>
              </a:ext>
            </a:extLst>
          </p:cNvPr>
          <p:cNvSpPr/>
          <p:nvPr/>
        </p:nvSpPr>
        <p:spPr>
          <a:xfrm>
            <a:off x="4154681" y="3157294"/>
            <a:ext cx="722119" cy="808712"/>
          </a:xfrm>
          <a:prstGeom prst="ellipse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B440D89-857C-C420-44CB-69CEDC49944D}"/>
              </a:ext>
            </a:extLst>
          </p:cNvPr>
          <p:cNvCxnSpPr>
            <a:cxnSpLocks/>
          </p:cNvCxnSpPr>
          <p:nvPr/>
        </p:nvCxnSpPr>
        <p:spPr>
          <a:xfrm>
            <a:off x="4946650" y="3561650"/>
            <a:ext cx="2835571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3DC3A068-FBA8-563A-EA24-9327F088D3B3}"/>
              </a:ext>
            </a:extLst>
          </p:cNvPr>
          <p:cNvSpPr/>
          <p:nvPr/>
        </p:nvSpPr>
        <p:spPr>
          <a:xfrm>
            <a:off x="7782221" y="1784411"/>
            <a:ext cx="4398379" cy="510686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5796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2D1486B-1CC9-6973-BE81-D349CADDAE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D18E7-C3EE-6D14-1D73-4AA31A0BD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ngineering Committee							  September 9, 2025</a:t>
            </a:r>
            <a:br>
              <a:rPr lang="en-US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Calaveras County Water District						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Agenda Item XX</a:t>
            </a:r>
            <a:endParaRPr lang="en-US" sz="1800" dirty="0">
              <a:solidFill>
                <a:srgbClr val="002060"/>
              </a:solidFill>
            </a:endParaRP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61AD2B64-371F-D9C0-F184-FE1F04C24FC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50" y="5562600"/>
          <a:ext cx="129540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905266" imgH="1905266" progId="">
                  <p:embed/>
                </p:oleObj>
              </mc:Choice>
              <mc:Fallback>
                <p:oleObj r:id="rId2" imgW="1905266" imgH="1905266" progId="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61AD2B64-371F-D9C0-F184-FE1F04C24FC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" y="5562600"/>
                        <a:ext cx="1295400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C584B02-60E3-49C9-33A9-C1BE487AF670}"/>
              </a:ext>
            </a:extLst>
          </p:cNvPr>
          <p:cNvSpPr txBox="1">
            <a:spLocks/>
          </p:cNvSpPr>
          <p:nvPr/>
        </p:nvSpPr>
        <p:spPr>
          <a:xfrm>
            <a:off x="2876550" y="826825"/>
            <a:ext cx="7359650" cy="71755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5500" b="1" spc="5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Typical Fire Resistant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5500" b="1" spc="5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Pump Station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5500" b="1" spc="5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Equipment Building</a:t>
            </a:r>
            <a:endParaRPr lang="en-US" sz="5500" spc="5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4" name="Picture 13" descr="A close up of a logo&#10;&#10;AI-generated content may be incorrect.">
            <a:extLst>
              <a:ext uri="{FF2B5EF4-FFF2-40B4-BE49-F238E27FC236}">
                <a16:creationId xmlns:a16="http://schemas.microsoft.com/office/drawing/2014/main" id="{E350AE45-4364-62C3-0F15-8EF8894034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050" y="5849675"/>
            <a:ext cx="2647950" cy="1008325"/>
          </a:xfrm>
          <a:prstGeom prst="rect">
            <a:avLst/>
          </a:prstGeom>
        </p:spPr>
      </p:pic>
      <p:pic>
        <p:nvPicPr>
          <p:cNvPr id="6" name="Picture 5" descr="A blueprint of a shed&#10;&#10;AI-generated content may be incorrect.">
            <a:extLst>
              <a:ext uri="{FF2B5EF4-FFF2-40B4-BE49-F238E27FC236}">
                <a16:creationId xmlns:a16="http://schemas.microsoft.com/office/drawing/2014/main" id="{ED2A366A-0735-F2F8-38E6-5149746162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181" y="1629671"/>
            <a:ext cx="7815069" cy="50546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9C15ECC-7079-DA48-74E7-4A0E020307C7}"/>
              </a:ext>
            </a:extLst>
          </p:cNvPr>
          <p:cNvSpPr txBox="1"/>
          <p:nvPr/>
        </p:nvSpPr>
        <p:spPr>
          <a:xfrm>
            <a:off x="6556375" y="5481315"/>
            <a:ext cx="215265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TYPICAL BOOSTER PUMP STATION</a:t>
            </a:r>
          </a:p>
          <a:p>
            <a:pPr algn="ctr"/>
            <a:r>
              <a:rPr lang="en-US" sz="1000" dirty="0"/>
              <a:t>BUILDING SECTIONS</a:t>
            </a:r>
          </a:p>
        </p:txBody>
      </p:sp>
    </p:spTree>
    <p:extLst>
      <p:ext uri="{BB962C8B-B14F-4D97-AF65-F5344CB8AC3E}">
        <p14:creationId xmlns:p14="http://schemas.microsoft.com/office/powerpoint/2010/main" val="21276017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4B6683F-15D1-B446-A598-04DA8B2A8C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05541-4B3C-B4BB-FB17-E8C8D9759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ngineering Committee							  September 9, 2025</a:t>
            </a:r>
            <a:br>
              <a:rPr lang="en-US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Calaveras County Water District						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Agenda Item XX</a:t>
            </a:r>
            <a:endParaRPr lang="en-US" sz="1800" dirty="0">
              <a:solidFill>
                <a:srgbClr val="00206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570CC6-A730-E30F-4427-EC7FF8471B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2050" y="1576388"/>
            <a:ext cx="4813300" cy="41767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Original Estimate</a:t>
            </a:r>
          </a:p>
          <a:p>
            <a:pPr marL="57150" indent="-285750" algn="just"/>
            <a:r>
              <a:rPr lang="en-US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Total project cost is $14,000,000</a:t>
            </a:r>
          </a:p>
          <a:p>
            <a:pPr marL="0" indent="0" algn="just">
              <a:buNone/>
            </a:pPr>
            <a:endParaRPr lang="en-US" sz="2000" dirty="0">
              <a:solidFill>
                <a:srgbClr val="00206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" indent="-285750" algn="just"/>
            <a:r>
              <a:rPr lang="en-US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Federal share 75.0% ($10,500,00)</a:t>
            </a:r>
          </a:p>
          <a:p>
            <a:pPr marL="0" indent="0" algn="just">
              <a:buNone/>
            </a:pPr>
            <a:endParaRPr lang="en-US" sz="2000" dirty="0">
              <a:solidFill>
                <a:srgbClr val="00206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" indent="-285750" algn="just"/>
            <a:r>
              <a:rPr lang="en-US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CCWD share 25.0% ($3,500,000)</a:t>
            </a:r>
          </a:p>
          <a:p>
            <a:pPr marL="0" indent="0" algn="just">
              <a:buNone/>
            </a:pPr>
            <a:endParaRPr lang="en-US" sz="2000" dirty="0">
              <a:solidFill>
                <a:srgbClr val="00206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" indent="-285750" algn="just"/>
            <a:r>
              <a:rPr lang="en-US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Source of CCWD 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share:</a:t>
            </a:r>
          </a:p>
          <a:p>
            <a:pPr marL="514350" lvl="1" indent="-285750" algn="just"/>
            <a:r>
              <a:rPr lang="en-US" sz="16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Water Fund or Rate Revenue</a:t>
            </a:r>
          </a:p>
          <a:p>
            <a:pPr marL="0" marR="0" algn="just">
              <a:buNone/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US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BF114516-C59F-6157-FEC0-D563DC7196C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5546725"/>
          <a:ext cx="129540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905266" imgH="1905266" progId="">
                  <p:embed/>
                </p:oleObj>
              </mc:Choice>
              <mc:Fallback>
                <p:oleObj r:id="rId2" imgW="1905266" imgH="1905266" progId="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BF114516-C59F-6157-FEC0-D563DC7196C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546725"/>
                        <a:ext cx="1295400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 descr="A close up of a logo&#10;&#10;AI-generated content may be incorrect.">
            <a:extLst>
              <a:ext uri="{FF2B5EF4-FFF2-40B4-BE49-F238E27FC236}">
                <a16:creationId xmlns:a16="http://schemas.microsoft.com/office/drawing/2014/main" id="{2CDFFA32-CB00-2460-C9B0-73BCF28DDA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050" y="5833800"/>
            <a:ext cx="2647950" cy="1008325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C4A5686-CC82-4A29-93F0-BC21A15A8F33}"/>
              </a:ext>
            </a:extLst>
          </p:cNvPr>
          <p:cNvSpPr txBox="1">
            <a:spLocks/>
          </p:cNvSpPr>
          <p:nvPr/>
        </p:nvSpPr>
        <p:spPr>
          <a:xfrm>
            <a:off x="1162050" y="134806"/>
            <a:ext cx="10515600" cy="4606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b="1" spc="5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Wildfire Hardening of Critical Pump Stations</a:t>
            </a:r>
            <a:endParaRPr lang="en-US" sz="1800" spc="5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AA7C0CA-C14B-5862-B826-F5A31130434A}"/>
              </a:ext>
            </a:extLst>
          </p:cNvPr>
          <p:cNvSpPr txBox="1">
            <a:spLocks/>
          </p:cNvSpPr>
          <p:nvPr/>
        </p:nvSpPr>
        <p:spPr>
          <a:xfrm>
            <a:off x="3397250" y="712059"/>
            <a:ext cx="6470650" cy="6316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Financial Considerations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87F381E-CF71-80B8-D8F4-6861C6D1AB91}"/>
              </a:ext>
            </a:extLst>
          </p:cNvPr>
          <p:cNvSpPr txBox="1">
            <a:spLocks/>
          </p:cNvSpPr>
          <p:nvPr/>
        </p:nvSpPr>
        <p:spPr>
          <a:xfrm>
            <a:off x="6702425" y="1637376"/>
            <a:ext cx="4813300" cy="4176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New Estimate</a:t>
            </a:r>
          </a:p>
          <a:p>
            <a:pPr marL="57150" indent="-285750" algn="just"/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Total project cost is $3,745,395.42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" indent="-285750" algn="just"/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Federal share 75.0% ($2,809,046.56)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" indent="-285750" algn="just"/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CCWD share 25.0% ($936,348.85)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" indent="-285750" algn="just"/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Source of CCWD share:</a:t>
            </a:r>
          </a:p>
          <a:p>
            <a:pPr marL="514350" lvl="1" indent="-285750" algn="just"/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Water Fund or Rate Revenue</a:t>
            </a:r>
          </a:p>
          <a:p>
            <a:pPr marL="0" algn="just">
              <a:buFont typeface="Arial" panose="020B0604020202020204" pitchFamily="34" charset="0"/>
              <a:buNone/>
            </a:pP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5297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1515</TotalTime>
  <Words>447</Words>
  <Application>Microsoft Office PowerPoint</Application>
  <PresentationFormat>Widescreen</PresentationFormat>
  <Paragraphs>75</Paragraphs>
  <Slides>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Aptos</vt:lpstr>
      <vt:lpstr>Aptos Display</vt:lpstr>
      <vt:lpstr>Arial</vt:lpstr>
      <vt:lpstr>Times New Roman</vt:lpstr>
      <vt:lpstr>Office Theme</vt:lpstr>
      <vt:lpstr>Engineering Committee Calaveras County Water District</vt:lpstr>
      <vt:lpstr>Engineering Committee         September 9, 2025 Calaveras County Water District             Agenda Item XX</vt:lpstr>
      <vt:lpstr>Engineering Committee         September 9, 2025 Calaveras County Water District             Agenda Item XX</vt:lpstr>
      <vt:lpstr>Engineering Committee         September 9, 2025 Calaveras County Water District             Agenda Item XX</vt:lpstr>
      <vt:lpstr>Engineering Committee         September 9, 2025 Calaveras County Water District             Agenda Item XX</vt:lpstr>
      <vt:lpstr>Engineering Committee         September 9, 2025 Calaveras County Water District             Agenda Item XX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Kevin Williams</dc:creator>
  <cp:lastModifiedBy>Alex Brown</cp:lastModifiedBy>
  <cp:revision>31</cp:revision>
  <dcterms:created xsi:type="dcterms:W3CDTF">2025-04-25T17:33:03Z</dcterms:created>
  <dcterms:modified xsi:type="dcterms:W3CDTF">2025-09-15T16:21:47Z</dcterms:modified>
</cp:coreProperties>
</file>