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12"/>
  </p:notesMasterIdLst>
  <p:handoutMasterIdLst>
    <p:handoutMasterId r:id="rId13"/>
  </p:handoutMasterIdLst>
  <p:sldIdLst>
    <p:sldId id="256" r:id="rId2"/>
    <p:sldId id="910" r:id="rId3"/>
    <p:sldId id="941" r:id="rId4"/>
    <p:sldId id="936" r:id="rId5"/>
    <p:sldId id="927" r:id="rId6"/>
    <p:sldId id="942" r:id="rId7"/>
    <p:sldId id="937" r:id="rId8"/>
    <p:sldId id="938" r:id="rId9"/>
    <p:sldId id="939" r:id="rId10"/>
    <p:sldId id="940" r:id="rId11"/>
  </p:sldIdLst>
  <p:sldSz cx="12192000" cy="68580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DE56B1DC-C4B5-2443-BA01-4D03E5AD979D}">
          <p14:sldIdLst>
            <p14:sldId id="256"/>
            <p14:sldId id="910"/>
            <p14:sldId id="941"/>
            <p14:sldId id="936"/>
            <p14:sldId id="927"/>
            <p14:sldId id="942"/>
            <p14:sldId id="937"/>
            <p14:sldId id="938"/>
            <p14:sldId id="939"/>
            <p14:sldId id="9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00" userDrawn="1">
          <p15:clr>
            <a:srgbClr val="A4A3A4"/>
          </p15:clr>
        </p15:guide>
        <p15:guide id="2" orient="horz" userDrawn="1">
          <p15:clr>
            <a:srgbClr val="A4A3A4"/>
          </p15:clr>
        </p15:guide>
        <p15:guide id="3" orient="horz" pos="4008" userDrawn="1">
          <p15:clr>
            <a:srgbClr val="A4A3A4"/>
          </p15:clr>
        </p15:guide>
        <p15:guide id="4" pos="3808" userDrawn="1">
          <p15:clr>
            <a:srgbClr val="A4A3A4"/>
          </p15:clr>
        </p15:guide>
        <p15:guide id="5" pos="7680" userDrawn="1">
          <p15:clr>
            <a:srgbClr val="A4A3A4"/>
          </p15:clr>
        </p15:guide>
        <p15:guide id="6" pos="352" userDrawn="1">
          <p15:clr>
            <a:srgbClr val="A4A3A4"/>
          </p15:clr>
        </p15:guide>
        <p15:guide id="7" orient="horz" pos="21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 userDrawn="1">
          <p15:clr>
            <a:srgbClr val="A4A3A4"/>
          </p15:clr>
        </p15:guide>
        <p15:guide id="2" pos="2957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B5FD3D-4867-7FF1-E79B-432B3248E65D}" name="Roy Kim" initials="RK" userId="S::roy@nhaadvisors.com::f3235a3d-6b25-4154-a62c-38838098c11e" providerId="AD"/>
  <p188:author id="{21BDB3A6-3C13-A010-EB0A-9770DC2BD419}" name="Robert Larkins" initials="RL" userId="S::Robert.Larkins@loopcapital.com::90f34dac-196a-4049-8d92-3b19dea4230d" providerId="AD"/>
  <p188:author id="{1EC13ADB-E774-C83A-CAE6-B29F63E466A8}" name="Brian Whitworth (HTS)" initials="BW(" userId="S::brian.whitworth@hilltopsecurities.com::39521a98-c496-4f4b-8ed5-44bd789ebde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CHill" initials="GC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  <a:srgbClr val="FFFF85"/>
    <a:srgbClr val="DA32C2"/>
    <a:srgbClr val="FFAFAF"/>
    <a:srgbClr val="FF6969"/>
    <a:srgbClr val="DC6B2F"/>
    <a:srgbClr val="700000"/>
    <a:srgbClr val="7CCA62"/>
    <a:srgbClr val="88C75A"/>
    <a:srgbClr val="07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3" autoAdjust="0"/>
    <p:restoredTop sz="95680" autoAdjust="0"/>
  </p:normalViewPr>
  <p:slideViewPr>
    <p:cSldViewPr snapToGrid="0">
      <p:cViewPr varScale="1">
        <p:scale>
          <a:sx n="102" d="100"/>
          <a:sy n="102" d="100"/>
        </p:scale>
        <p:origin x="750" y="108"/>
      </p:cViewPr>
      <p:guideLst>
        <p:guide orient="horz" pos="3000"/>
        <p:guide orient="horz"/>
        <p:guide orient="horz" pos="4008"/>
        <p:guide pos="3808"/>
        <p:guide pos="7680"/>
        <p:guide pos="352"/>
        <p:guide orient="horz" pos="2184"/>
      </p:guideLst>
    </p:cSldViewPr>
  </p:slideViewPr>
  <p:outlineViewPr>
    <p:cViewPr>
      <p:scale>
        <a:sx n="33" d="100"/>
        <a:sy n="33" d="100"/>
      </p:scale>
      <p:origin x="0" y="-115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1837" y="259"/>
      </p:cViewPr>
      <p:guideLst>
        <p:guide orient="horz" pos="2237"/>
        <p:guide pos="295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Calaveras County Water District</a:t>
            </a:r>
            <a:r>
              <a:rPr lang="en-US" sz="1600" dirty="0"/>
              <a:t>
Water System’s Senior Debt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96311883428364"/>
          <c:y val="0.14887179487179486"/>
          <c:w val="0.87423228346456694"/>
          <c:h val="0.534669210470930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'Outstanding DS'!$B$4</c:f>
              <c:strCache>
                <c:ptCount val="1"/>
                <c:pt idx="0">
                  <c:v>2016 USDA Water Loan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'Outstanding DS'!$A$6:$A$43</c:f>
              <c:numCache>
                <c:formatCode>General</c:formatCode>
                <c:ptCount val="38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  <c:pt idx="27">
                  <c:v>2051</c:v>
                </c:pt>
                <c:pt idx="28">
                  <c:v>2052</c:v>
                </c:pt>
                <c:pt idx="29">
                  <c:v>2053</c:v>
                </c:pt>
                <c:pt idx="30">
                  <c:v>2054</c:v>
                </c:pt>
                <c:pt idx="31">
                  <c:v>2055</c:v>
                </c:pt>
                <c:pt idx="32">
                  <c:v>2056</c:v>
                </c:pt>
                <c:pt idx="33">
                  <c:v>2057</c:v>
                </c:pt>
                <c:pt idx="34">
                  <c:v>2058</c:v>
                </c:pt>
                <c:pt idx="35">
                  <c:v>2059</c:v>
                </c:pt>
                <c:pt idx="36">
                  <c:v>2060</c:v>
                </c:pt>
                <c:pt idx="37">
                  <c:v>2061</c:v>
                </c:pt>
              </c:numCache>
            </c:numRef>
          </c:cat>
          <c:val>
            <c:numRef>
              <c:f>'Outstanding DS'!$B$6:$B$43</c:f>
              <c:numCache>
                <c:formatCode>_(* #,##0.00_);_(* \(#,##0.00\);_(* "-"??_);_(@_)</c:formatCode>
                <c:ptCount val="38"/>
                <c:pt idx="0">
                  <c:v>101144.01</c:v>
                </c:pt>
                <c:pt idx="1">
                  <c:v>101133.63</c:v>
                </c:pt>
                <c:pt idx="2">
                  <c:v>101098.51000000001</c:v>
                </c:pt>
                <c:pt idx="3">
                  <c:v>101137.52</c:v>
                </c:pt>
                <c:pt idx="4">
                  <c:v>101050.64</c:v>
                </c:pt>
                <c:pt idx="5">
                  <c:v>101037.88</c:v>
                </c:pt>
                <c:pt idx="6">
                  <c:v>101097.01000000001</c:v>
                </c:pt>
                <c:pt idx="7">
                  <c:v>101028.02</c:v>
                </c:pt>
                <c:pt idx="8">
                  <c:v>101030.89</c:v>
                </c:pt>
                <c:pt idx="9">
                  <c:v>101004.51</c:v>
                </c:pt>
                <c:pt idx="10">
                  <c:v>101047.76</c:v>
                </c:pt>
                <c:pt idx="11">
                  <c:v>100960.64</c:v>
                </c:pt>
                <c:pt idx="12">
                  <c:v>100943.14</c:v>
                </c:pt>
                <c:pt idx="13">
                  <c:v>100993.02</c:v>
                </c:pt>
                <c:pt idx="14">
                  <c:v>100910.28</c:v>
                </c:pt>
                <c:pt idx="15">
                  <c:v>100894.9</c:v>
                </c:pt>
                <c:pt idx="16">
                  <c:v>100944.66</c:v>
                </c:pt>
                <c:pt idx="17">
                  <c:v>100859.53</c:v>
                </c:pt>
                <c:pt idx="18">
                  <c:v>100839.51999999999</c:v>
                </c:pt>
                <c:pt idx="19">
                  <c:v>100882.39</c:v>
                </c:pt>
                <c:pt idx="20">
                  <c:v>100887.02</c:v>
                </c:pt>
                <c:pt idx="21">
                  <c:v>100853.4</c:v>
                </c:pt>
                <c:pt idx="22">
                  <c:v>100781.51999999999</c:v>
                </c:pt>
                <c:pt idx="23">
                  <c:v>100770.26</c:v>
                </c:pt>
                <c:pt idx="24">
                  <c:v>100718.51</c:v>
                </c:pt>
                <c:pt idx="25">
                  <c:v>100725.14</c:v>
                </c:pt>
                <c:pt idx="26">
                  <c:v>100689.01000000001</c:v>
                </c:pt>
                <c:pt idx="27">
                  <c:v>100709.01000000001</c:v>
                </c:pt>
                <c:pt idx="28">
                  <c:v>100684.01000000001</c:v>
                </c:pt>
                <c:pt idx="29">
                  <c:v>100614.02</c:v>
                </c:pt>
                <c:pt idx="30">
                  <c:v>100597.9</c:v>
                </c:pt>
                <c:pt idx="31">
                  <c:v>100633.39</c:v>
                </c:pt>
                <c:pt idx="32">
                  <c:v>100619.38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7-4A2C-9983-F8C3F379FE93}"/>
            </c:ext>
          </c:extLst>
        </c:ser>
        <c:ser>
          <c:idx val="1"/>
          <c:order val="1"/>
          <c:tx>
            <c:strRef>
              <c:f>'Outstanding DS'!$C$4</c:f>
              <c:strCache>
                <c:ptCount val="1"/>
                <c:pt idx="0">
                  <c:v>2019 Taxable Revenue Refunding Loan Obligations (Umpqua)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'Outstanding DS'!$C$6:$C$43</c:f>
              <c:numCache>
                <c:formatCode>#,##0.00_);\(#,##0.00\)</c:formatCode>
                <c:ptCount val="38"/>
                <c:pt idx="0">
                  <c:v>322031.34600000002</c:v>
                </c:pt>
                <c:pt idx="1">
                  <c:v>314512.87400000001</c:v>
                </c:pt>
                <c:pt idx="2">
                  <c:v>306994.402</c:v>
                </c:pt>
                <c:pt idx="3">
                  <c:v>298805.93</c:v>
                </c:pt>
                <c:pt idx="4">
                  <c:v>290639.70199999999</c:v>
                </c:pt>
                <c:pt idx="5">
                  <c:v>282506.83999999997</c:v>
                </c:pt>
                <c:pt idx="6">
                  <c:v>273726.22200000001</c:v>
                </c:pt>
                <c:pt idx="7">
                  <c:v>264990.092</c:v>
                </c:pt>
                <c:pt idx="8">
                  <c:v>256298.45</c:v>
                </c:pt>
                <c:pt idx="9">
                  <c:v>246981.296</c:v>
                </c:pt>
                <c:pt idx="10">
                  <c:v>237071.99599999998</c:v>
                </c:pt>
                <c:pt idx="11">
                  <c:v>240540.45199999999</c:v>
                </c:pt>
                <c:pt idx="12">
                  <c:v>260269.54000000004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47-4A2C-9983-F8C3F379FE93}"/>
            </c:ext>
          </c:extLst>
        </c:ser>
        <c:ser>
          <c:idx val="3"/>
          <c:order val="2"/>
          <c:tx>
            <c:strRef>
              <c:f>'Outstanding DS'!$D$4</c:f>
              <c:strCache>
                <c:ptCount val="1"/>
                <c:pt idx="0">
                  <c:v>2021 Water Revenue COP (USDA)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'Outstanding DS'!$D$6:$D$43</c:f>
              <c:numCache>
                <c:formatCode>#,##0.00_);\(#,##0.00\)</c:formatCode>
                <c:ptCount val="38"/>
                <c:pt idx="0">
                  <c:v>172702.5</c:v>
                </c:pt>
                <c:pt idx="1">
                  <c:v>173145</c:v>
                </c:pt>
                <c:pt idx="2">
                  <c:v>172552.5</c:v>
                </c:pt>
                <c:pt idx="3">
                  <c:v>172942.5</c:v>
                </c:pt>
                <c:pt idx="4">
                  <c:v>173297.5</c:v>
                </c:pt>
                <c:pt idx="5">
                  <c:v>172617.5</c:v>
                </c:pt>
                <c:pt idx="6">
                  <c:v>172920</c:v>
                </c:pt>
                <c:pt idx="7">
                  <c:v>173187.5</c:v>
                </c:pt>
                <c:pt idx="8">
                  <c:v>173420</c:v>
                </c:pt>
                <c:pt idx="9">
                  <c:v>173617.5</c:v>
                </c:pt>
                <c:pt idx="10">
                  <c:v>172780</c:v>
                </c:pt>
                <c:pt idx="11">
                  <c:v>172925</c:v>
                </c:pt>
                <c:pt idx="12">
                  <c:v>173035</c:v>
                </c:pt>
                <c:pt idx="13">
                  <c:v>173110</c:v>
                </c:pt>
                <c:pt idx="14">
                  <c:v>173150</c:v>
                </c:pt>
                <c:pt idx="15">
                  <c:v>173155</c:v>
                </c:pt>
                <c:pt idx="16">
                  <c:v>173125</c:v>
                </c:pt>
                <c:pt idx="17">
                  <c:v>173060</c:v>
                </c:pt>
                <c:pt idx="18">
                  <c:v>173960</c:v>
                </c:pt>
                <c:pt idx="19">
                  <c:v>173807.5</c:v>
                </c:pt>
                <c:pt idx="20">
                  <c:v>173620</c:v>
                </c:pt>
                <c:pt idx="21">
                  <c:v>173397.5</c:v>
                </c:pt>
                <c:pt idx="22">
                  <c:v>173140</c:v>
                </c:pt>
                <c:pt idx="23">
                  <c:v>173847.5</c:v>
                </c:pt>
                <c:pt idx="24">
                  <c:v>173502.5</c:v>
                </c:pt>
                <c:pt idx="25">
                  <c:v>174122.5</c:v>
                </c:pt>
                <c:pt idx="26">
                  <c:v>173690</c:v>
                </c:pt>
                <c:pt idx="27">
                  <c:v>174222.5</c:v>
                </c:pt>
                <c:pt idx="28">
                  <c:v>173702.5</c:v>
                </c:pt>
                <c:pt idx="29">
                  <c:v>174147.5</c:v>
                </c:pt>
                <c:pt idx="30">
                  <c:v>173540</c:v>
                </c:pt>
                <c:pt idx="31">
                  <c:v>173897.5</c:v>
                </c:pt>
                <c:pt idx="32">
                  <c:v>174202.5</c:v>
                </c:pt>
                <c:pt idx="33">
                  <c:v>174455</c:v>
                </c:pt>
                <c:pt idx="34">
                  <c:v>173655</c:v>
                </c:pt>
                <c:pt idx="35">
                  <c:v>173820</c:v>
                </c:pt>
                <c:pt idx="36">
                  <c:v>173932.5</c:v>
                </c:pt>
                <c:pt idx="37">
                  <c:v>173992.5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47-4A2C-9983-F8C3F379FE93}"/>
            </c:ext>
          </c:extLst>
        </c:ser>
        <c:ser>
          <c:idx val="2"/>
          <c:order val="3"/>
          <c:tx>
            <c:strRef>
              <c:f>'Outstanding DS'!$E$4</c:f>
              <c:strCache>
                <c:ptCount val="1"/>
                <c:pt idx="0">
                  <c:v>2022 Water CIP Loan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'Outstanding DS'!$E$6:$E$43</c:f>
              <c:numCache>
                <c:formatCode>#,##0.00_);\(#,##0.00\)</c:formatCode>
                <c:ptCount val="38"/>
                <c:pt idx="0">
                  <c:v>1316541.6000000001</c:v>
                </c:pt>
                <c:pt idx="1">
                  <c:v>1317227</c:v>
                </c:pt>
                <c:pt idx="2">
                  <c:v>1317236.2</c:v>
                </c:pt>
                <c:pt idx="3">
                  <c:v>1316569.2</c:v>
                </c:pt>
                <c:pt idx="4">
                  <c:v>1317226</c:v>
                </c:pt>
                <c:pt idx="5">
                  <c:v>1317147.8</c:v>
                </c:pt>
                <c:pt idx="6">
                  <c:v>1317334.6000000001</c:v>
                </c:pt>
                <c:pt idx="7">
                  <c:v>1316757</c:v>
                </c:pt>
                <c:pt idx="8">
                  <c:v>1316415</c:v>
                </c:pt>
                <c:pt idx="9">
                  <c:v>1317279.2</c:v>
                </c:pt>
                <c:pt idx="10">
                  <c:v>1317290.8</c:v>
                </c:pt>
                <c:pt idx="11">
                  <c:v>1316449.8</c:v>
                </c:pt>
                <c:pt idx="12">
                  <c:v>1316756.2</c:v>
                </c:pt>
                <c:pt idx="13">
                  <c:v>1317151.2</c:v>
                </c:pt>
                <c:pt idx="14">
                  <c:v>1316605.3999999999</c:v>
                </c:pt>
                <c:pt idx="15">
                  <c:v>1317118.8</c:v>
                </c:pt>
                <c:pt idx="16">
                  <c:v>1316632.6000000001</c:v>
                </c:pt>
                <c:pt idx="17">
                  <c:v>1317146.8</c:v>
                </c:pt>
                <c:pt idx="18">
                  <c:v>1316602.6000000001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47-4A2C-9983-F8C3F379F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2563120"/>
        <c:axId val="582564080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'Outstanding DS'!$I$4</c15:sqref>
                        </c15:formulaRef>
                      </c:ext>
                    </c:extLst>
                    <c:strCache>
                      <c:ptCount val="1"/>
                      <c:pt idx="0">
                        <c:v>2020 VacCon Loan (Truck #1)</c:v>
                      </c:pt>
                    </c:strCache>
                  </c:strRef>
                </c:tx>
                <c:spPr>
                  <a:pattFill prst="dkUpDiag">
                    <a:fgClr>
                      <a:srgbClr val="7030A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'Outstanding DS'!$I$6:$I$43</c15:sqref>
                        </c15:formulaRef>
                      </c:ext>
                    </c:extLst>
                    <c:numCache>
                      <c:formatCode>#,##0.00_);\(#,##0.00\)</c:formatCode>
                      <c:ptCount val="38"/>
                      <c:pt idx="0">
                        <c:v>91305.698999999993</c:v>
                      </c:pt>
                      <c:pt idx="1">
                        <c:v>22826.428400000001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9D47-4A2C-9983-F8C3F379FE93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DS'!$J$4</c15:sqref>
                        </c15:formulaRef>
                      </c:ext>
                    </c:extLst>
                    <c:strCache>
                      <c:ptCount val="1"/>
                      <c:pt idx="0">
                        <c:v>2020 VacCon Loan (Truck #2)</c:v>
                      </c:pt>
                    </c:strCache>
                  </c:strRef>
                </c:tx>
                <c:spPr>
                  <a:pattFill prst="pct70">
                    <a:fgClr>
                      <a:srgbClr val="00B05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DS'!$J$6:$J$43</c15:sqref>
                        </c15:formulaRef>
                      </c:ext>
                    </c:extLst>
                    <c:numCache>
                      <c:formatCode>#,##0.00_);\(#,##0.00\)</c:formatCode>
                      <c:ptCount val="38"/>
                      <c:pt idx="0">
                        <c:v>90472.024399999995</c:v>
                      </c:pt>
                      <c:pt idx="1">
                        <c:v>90478.594400000002</c:v>
                      </c:pt>
                      <c:pt idx="2">
                        <c:v>45236.012199999997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D47-4A2C-9983-F8C3F379FE93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DS'!$K$4</c15:sqref>
                        </c15:formulaRef>
                      </c:ext>
                    </c:extLst>
                    <c:strCache>
                      <c:ptCount val="1"/>
                      <c:pt idx="0">
                        <c:v>OP HQ Internal</c:v>
                      </c:pt>
                    </c:strCache>
                  </c:strRef>
                </c:tx>
                <c:spPr>
                  <a:pattFill prst="dkHorz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DS'!$K$6:$K$43</c15:sqref>
                        </c15:formulaRef>
                      </c:ext>
                    </c:extLst>
                    <c:numCache>
                      <c:formatCode>General</c:formatCode>
                      <c:ptCount val="3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D47-4A2C-9983-F8C3F379FE93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DS'!$L$4</c15:sqref>
                        </c15:formulaRef>
                      </c:ext>
                    </c:extLst>
                    <c:strCache>
                      <c:ptCount val="1"/>
                      <c:pt idx="0">
                        <c:v>SEWD (New Hogan)</c:v>
                      </c:pt>
                    </c:strCache>
                  </c:strRef>
                </c:tx>
                <c:spPr>
                  <a:pattFill prst="narVert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DS'!$L$6:$L$43</c15:sqref>
                        </c15:formulaRef>
                      </c:ext>
                    </c:extLst>
                    <c:numCache>
                      <c:formatCode>#,##0.00_);\(#,##0.00\)</c:formatCode>
                      <c:ptCount val="38"/>
                      <c:pt idx="0">
                        <c:v>55751.487000000001</c:v>
                      </c:pt>
                      <c:pt idx="1">
                        <c:v>55752.114800000003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D47-4A2C-9983-F8C3F379FE93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8"/>
          <c:order val="8"/>
          <c:tx>
            <c:strRef>
              <c:f>'Outstanding DS'!$V$4</c:f>
              <c:strCache>
                <c:ptCount val="1"/>
                <c:pt idx="0">
                  <c:v>Required Water Net Revenues (1.25x Senior Debt and at least 1x All Debt)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'Outstanding DS'!$Y$6:$Y$43</c:f>
              <c:numCache>
                <c:formatCode>#,##0.00_);\(#,##0.00\)</c:formatCode>
                <c:ptCount val="38"/>
                <c:pt idx="0">
                  <c:v>2390524.3200000003</c:v>
                </c:pt>
                <c:pt idx="1">
                  <c:v>2382523.13</c:v>
                </c:pt>
                <c:pt idx="2">
                  <c:v>2372352.0150000001</c:v>
                </c:pt>
                <c:pt idx="3">
                  <c:v>2361818.9375</c:v>
                </c:pt>
                <c:pt idx="4">
                  <c:v>2352767.3024999998</c:v>
                </c:pt>
                <c:pt idx="5">
                  <c:v>2341637.5249999999</c:v>
                </c:pt>
                <c:pt idx="6">
                  <c:v>2331347.29</c:v>
                </c:pt>
                <c:pt idx="7">
                  <c:v>2319953.2650000001</c:v>
                </c:pt>
                <c:pt idx="8">
                  <c:v>2308955.4250000003</c:v>
                </c:pt>
                <c:pt idx="9">
                  <c:v>2298603.1325000003</c:v>
                </c:pt>
                <c:pt idx="10">
                  <c:v>2285238.1950000003</c:v>
                </c:pt>
                <c:pt idx="11">
                  <c:v>2288594.8650000002</c:v>
                </c:pt>
                <c:pt idx="12">
                  <c:v>2313754.8499999996</c:v>
                </c:pt>
                <c:pt idx="13">
                  <c:v>1989067.7749999999</c:v>
                </c:pt>
                <c:pt idx="14">
                  <c:v>1988332.0999999999</c:v>
                </c:pt>
                <c:pt idx="15">
                  <c:v>1988960.8750000002</c:v>
                </c:pt>
                <c:pt idx="16">
                  <c:v>1988377.8250000002</c:v>
                </c:pt>
                <c:pt idx="17">
                  <c:v>1988832.9125000001</c:v>
                </c:pt>
                <c:pt idx="18">
                  <c:v>1989252.6500000001</c:v>
                </c:pt>
                <c:pt idx="19">
                  <c:v>343362.36250000005</c:v>
                </c:pt>
                <c:pt idx="20">
                  <c:v>343133.77500000002</c:v>
                </c:pt>
                <c:pt idx="21">
                  <c:v>342813.625</c:v>
                </c:pt>
                <c:pt idx="22">
                  <c:v>342401.9</c:v>
                </c:pt>
                <c:pt idx="23">
                  <c:v>343272.2</c:v>
                </c:pt>
                <c:pt idx="24">
                  <c:v>342776.26250000001</c:v>
                </c:pt>
                <c:pt idx="25">
                  <c:v>343559.55000000005</c:v>
                </c:pt>
                <c:pt idx="26">
                  <c:v>342973.76250000001</c:v>
                </c:pt>
                <c:pt idx="27">
                  <c:v>343664.38750000001</c:v>
                </c:pt>
                <c:pt idx="28">
                  <c:v>342983.13750000001</c:v>
                </c:pt>
                <c:pt idx="29">
                  <c:v>343451.9</c:v>
                </c:pt>
                <c:pt idx="30">
                  <c:v>342672.375</c:v>
                </c:pt>
                <c:pt idx="31">
                  <c:v>343163.61250000005</c:v>
                </c:pt>
                <c:pt idx="32">
                  <c:v>343527.35</c:v>
                </c:pt>
                <c:pt idx="33">
                  <c:v>218068.75</c:v>
                </c:pt>
                <c:pt idx="34">
                  <c:v>217068.75</c:v>
                </c:pt>
                <c:pt idx="35">
                  <c:v>217275</c:v>
                </c:pt>
                <c:pt idx="36">
                  <c:v>217415.625</c:v>
                </c:pt>
                <c:pt idx="37">
                  <c:v>217490.625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D47-4A2C-9983-F8C3F379FE93}"/>
            </c:ext>
          </c:extLst>
        </c:ser>
        <c:ser>
          <c:idx val="9"/>
          <c:order val="9"/>
          <c:tx>
            <c:strRef>
              <c:f>'Outstanding DS'!$Z$4</c:f>
              <c:strCache>
                <c:ptCount val="1"/>
                <c:pt idx="0">
                  <c:v>FY 2024 Net Revenues (Per ACFR)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'Outstanding DS'!$Z$6:$Z$43</c:f>
              <c:numCache>
                <c:formatCode>#,##0_);\(#,##0\)</c:formatCode>
                <c:ptCount val="38"/>
                <c:pt idx="0">
                  <c:v>5462607</c:v>
                </c:pt>
                <c:pt idx="1">
                  <c:v>5462607</c:v>
                </c:pt>
                <c:pt idx="2">
                  <c:v>5462607</c:v>
                </c:pt>
                <c:pt idx="3">
                  <c:v>5462607</c:v>
                </c:pt>
                <c:pt idx="4">
                  <c:v>5462607</c:v>
                </c:pt>
                <c:pt idx="5">
                  <c:v>5462607</c:v>
                </c:pt>
                <c:pt idx="6">
                  <c:v>5462607</c:v>
                </c:pt>
                <c:pt idx="7">
                  <c:v>5462607</c:v>
                </c:pt>
                <c:pt idx="8">
                  <c:v>5462607</c:v>
                </c:pt>
                <c:pt idx="9">
                  <c:v>5462607</c:v>
                </c:pt>
                <c:pt idx="10">
                  <c:v>5462607</c:v>
                </c:pt>
                <c:pt idx="11">
                  <c:v>5462607</c:v>
                </c:pt>
                <c:pt idx="12">
                  <c:v>5462607</c:v>
                </c:pt>
                <c:pt idx="13">
                  <c:v>5462607</c:v>
                </c:pt>
                <c:pt idx="14">
                  <c:v>5462607</c:v>
                </c:pt>
                <c:pt idx="15">
                  <c:v>5462607</c:v>
                </c:pt>
                <c:pt idx="16">
                  <c:v>5462607</c:v>
                </c:pt>
                <c:pt idx="17">
                  <c:v>5462607</c:v>
                </c:pt>
                <c:pt idx="18">
                  <c:v>5462607</c:v>
                </c:pt>
                <c:pt idx="19">
                  <c:v>5462607</c:v>
                </c:pt>
                <c:pt idx="20">
                  <c:v>5462607</c:v>
                </c:pt>
                <c:pt idx="21">
                  <c:v>5462607</c:v>
                </c:pt>
                <c:pt idx="22">
                  <c:v>5462607</c:v>
                </c:pt>
                <c:pt idx="23">
                  <c:v>5462607</c:v>
                </c:pt>
                <c:pt idx="24">
                  <c:v>5462607</c:v>
                </c:pt>
                <c:pt idx="25">
                  <c:v>5462607</c:v>
                </c:pt>
                <c:pt idx="26">
                  <c:v>5462607</c:v>
                </c:pt>
                <c:pt idx="27">
                  <c:v>5462607</c:v>
                </c:pt>
                <c:pt idx="28">
                  <c:v>5462607</c:v>
                </c:pt>
                <c:pt idx="29">
                  <c:v>5462607</c:v>
                </c:pt>
                <c:pt idx="30">
                  <c:v>5462607</c:v>
                </c:pt>
                <c:pt idx="31">
                  <c:v>5462607</c:v>
                </c:pt>
                <c:pt idx="32">
                  <c:v>5462607</c:v>
                </c:pt>
                <c:pt idx="33">
                  <c:v>5462607</c:v>
                </c:pt>
                <c:pt idx="34">
                  <c:v>5462607</c:v>
                </c:pt>
                <c:pt idx="35">
                  <c:v>5462607</c:v>
                </c:pt>
                <c:pt idx="36">
                  <c:v>5462607</c:v>
                </c:pt>
                <c:pt idx="37">
                  <c:v>5462607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D47-4A2C-9983-F8C3F379F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563120"/>
        <c:axId val="582564080"/>
      </c:lineChart>
      <c:catAx>
        <c:axId val="582563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64080"/>
        <c:crosses val="autoZero"/>
        <c:auto val="1"/>
        <c:lblAlgn val="ctr"/>
        <c:lblOffset val="100"/>
        <c:noMultiLvlLbl val="0"/>
      </c:catAx>
      <c:valAx>
        <c:axId val="58256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 Debt Service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6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Water System Debt + 2025 Financing as</a:t>
            </a:r>
            <a:r>
              <a:rPr lang="en-US" sz="1400" baseline="0" dirty="0"/>
              <a:t> </a:t>
            </a:r>
            <a:r>
              <a:rPr lang="en-US" sz="1400" b="1" baseline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Private Placement</a:t>
            </a:r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96311883428364"/>
          <c:y val="0.14887179487179486"/>
          <c:w val="0.87423228346456694"/>
          <c:h val="0.730720371492024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'Outstanding DS'!$B$4</c:f>
              <c:strCache>
                <c:ptCount val="1"/>
                <c:pt idx="0">
                  <c:v>2016 USDA Water Loan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'Outstanding DS'!$A$6:$A$43</c:f>
              <c:numCache>
                <c:formatCode>General</c:formatCode>
                <c:ptCount val="38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  <c:pt idx="27">
                  <c:v>2051</c:v>
                </c:pt>
                <c:pt idx="28">
                  <c:v>2052</c:v>
                </c:pt>
                <c:pt idx="29">
                  <c:v>2053</c:v>
                </c:pt>
                <c:pt idx="30">
                  <c:v>2054</c:v>
                </c:pt>
                <c:pt idx="31">
                  <c:v>2055</c:v>
                </c:pt>
                <c:pt idx="32">
                  <c:v>2056</c:v>
                </c:pt>
                <c:pt idx="33">
                  <c:v>2057</c:v>
                </c:pt>
                <c:pt idx="34">
                  <c:v>2058</c:v>
                </c:pt>
                <c:pt idx="35">
                  <c:v>2059</c:v>
                </c:pt>
                <c:pt idx="36">
                  <c:v>2060</c:v>
                </c:pt>
                <c:pt idx="37">
                  <c:v>2061</c:v>
                </c:pt>
              </c:numCache>
            </c:numRef>
          </c:cat>
          <c:val>
            <c:numRef>
              <c:f>'Outstanding DS'!$B$6:$B$43</c:f>
              <c:numCache>
                <c:formatCode>_(* #,##0.00_);_(* \(#,##0.00\);_(* "-"??_);_(@_)</c:formatCode>
                <c:ptCount val="38"/>
                <c:pt idx="0">
                  <c:v>101144.01</c:v>
                </c:pt>
                <c:pt idx="1">
                  <c:v>101133.63</c:v>
                </c:pt>
                <c:pt idx="2">
                  <c:v>101098.51000000001</c:v>
                </c:pt>
                <c:pt idx="3">
                  <c:v>101137.52</c:v>
                </c:pt>
                <c:pt idx="4">
                  <c:v>101050.64</c:v>
                </c:pt>
                <c:pt idx="5">
                  <c:v>101037.88</c:v>
                </c:pt>
                <c:pt idx="6">
                  <c:v>101097.01000000001</c:v>
                </c:pt>
                <c:pt idx="7">
                  <c:v>101028.02</c:v>
                </c:pt>
                <c:pt idx="8">
                  <c:v>101030.89</c:v>
                </c:pt>
                <c:pt idx="9">
                  <c:v>101004.51</c:v>
                </c:pt>
                <c:pt idx="10">
                  <c:v>101047.76</c:v>
                </c:pt>
                <c:pt idx="11">
                  <c:v>100960.64</c:v>
                </c:pt>
                <c:pt idx="12">
                  <c:v>100943.14</c:v>
                </c:pt>
                <c:pt idx="13">
                  <c:v>100993.02</c:v>
                </c:pt>
                <c:pt idx="14">
                  <c:v>100910.28</c:v>
                </c:pt>
                <c:pt idx="15">
                  <c:v>100894.9</c:v>
                </c:pt>
                <c:pt idx="16">
                  <c:v>100944.66</c:v>
                </c:pt>
                <c:pt idx="17">
                  <c:v>100859.53</c:v>
                </c:pt>
                <c:pt idx="18">
                  <c:v>100839.51999999999</c:v>
                </c:pt>
                <c:pt idx="19">
                  <c:v>100882.39</c:v>
                </c:pt>
                <c:pt idx="20">
                  <c:v>100887.02</c:v>
                </c:pt>
                <c:pt idx="21">
                  <c:v>100853.4</c:v>
                </c:pt>
                <c:pt idx="22">
                  <c:v>100781.51999999999</c:v>
                </c:pt>
                <c:pt idx="23">
                  <c:v>100770.26</c:v>
                </c:pt>
                <c:pt idx="24">
                  <c:v>100718.51</c:v>
                </c:pt>
                <c:pt idx="25">
                  <c:v>100725.14</c:v>
                </c:pt>
                <c:pt idx="26">
                  <c:v>100689.01000000001</c:v>
                </c:pt>
                <c:pt idx="27">
                  <c:v>100709.01000000001</c:v>
                </c:pt>
                <c:pt idx="28">
                  <c:v>100684.01000000001</c:v>
                </c:pt>
                <c:pt idx="29">
                  <c:v>100614.02</c:v>
                </c:pt>
                <c:pt idx="30">
                  <c:v>100597.9</c:v>
                </c:pt>
                <c:pt idx="31">
                  <c:v>100633.39</c:v>
                </c:pt>
                <c:pt idx="32">
                  <c:v>100619.38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01-4391-BFFE-98E2118B84CF}"/>
            </c:ext>
          </c:extLst>
        </c:ser>
        <c:ser>
          <c:idx val="1"/>
          <c:order val="1"/>
          <c:tx>
            <c:strRef>
              <c:f>'Outstanding DS'!$C$4</c:f>
              <c:strCache>
                <c:ptCount val="1"/>
                <c:pt idx="0">
                  <c:v>2019 Taxable Revenue Refunding Loan Obligations (Umpqua)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'Outstanding DS'!$C$6:$C$43</c:f>
              <c:numCache>
                <c:formatCode>#,##0.00_);\(#,##0.00\)</c:formatCode>
                <c:ptCount val="38"/>
                <c:pt idx="0">
                  <c:v>322031.34600000002</c:v>
                </c:pt>
                <c:pt idx="1">
                  <c:v>314512.87400000001</c:v>
                </c:pt>
                <c:pt idx="2">
                  <c:v>306994.402</c:v>
                </c:pt>
                <c:pt idx="3">
                  <c:v>298805.93</c:v>
                </c:pt>
                <c:pt idx="4">
                  <c:v>290639.70199999999</c:v>
                </c:pt>
                <c:pt idx="5">
                  <c:v>282506.83999999997</c:v>
                </c:pt>
                <c:pt idx="6">
                  <c:v>273726.22200000001</c:v>
                </c:pt>
                <c:pt idx="7">
                  <c:v>264990.092</c:v>
                </c:pt>
                <c:pt idx="8">
                  <c:v>256298.45</c:v>
                </c:pt>
                <c:pt idx="9">
                  <c:v>246981.296</c:v>
                </c:pt>
                <c:pt idx="10">
                  <c:v>237071.99599999998</c:v>
                </c:pt>
                <c:pt idx="11">
                  <c:v>240540.45199999999</c:v>
                </c:pt>
                <c:pt idx="12">
                  <c:v>260269.54000000004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01-4391-BFFE-98E2118B84CF}"/>
            </c:ext>
          </c:extLst>
        </c:ser>
        <c:ser>
          <c:idx val="3"/>
          <c:order val="2"/>
          <c:tx>
            <c:strRef>
              <c:f>'Outstanding DS'!$D$4</c:f>
              <c:strCache>
                <c:ptCount val="1"/>
                <c:pt idx="0">
                  <c:v>2021 Water Revenue COP (USDA)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'Outstanding DS'!$D$6:$D$43</c:f>
              <c:numCache>
                <c:formatCode>#,##0.00_);\(#,##0.00\)</c:formatCode>
                <c:ptCount val="38"/>
                <c:pt idx="0">
                  <c:v>172702.5</c:v>
                </c:pt>
                <c:pt idx="1">
                  <c:v>173145</c:v>
                </c:pt>
                <c:pt idx="2">
                  <c:v>172552.5</c:v>
                </c:pt>
                <c:pt idx="3">
                  <c:v>172942.5</c:v>
                </c:pt>
                <c:pt idx="4">
                  <c:v>173297.5</c:v>
                </c:pt>
                <c:pt idx="5">
                  <c:v>172617.5</c:v>
                </c:pt>
                <c:pt idx="6">
                  <c:v>172920</c:v>
                </c:pt>
                <c:pt idx="7">
                  <c:v>173187.5</c:v>
                </c:pt>
                <c:pt idx="8">
                  <c:v>173420</c:v>
                </c:pt>
                <c:pt idx="9">
                  <c:v>173617.5</c:v>
                </c:pt>
                <c:pt idx="10">
                  <c:v>172780</c:v>
                </c:pt>
                <c:pt idx="11">
                  <c:v>172925</c:v>
                </c:pt>
                <c:pt idx="12">
                  <c:v>173035</c:v>
                </c:pt>
                <c:pt idx="13">
                  <c:v>173110</c:v>
                </c:pt>
                <c:pt idx="14">
                  <c:v>173150</c:v>
                </c:pt>
                <c:pt idx="15">
                  <c:v>173155</c:v>
                </c:pt>
                <c:pt idx="16">
                  <c:v>173125</c:v>
                </c:pt>
                <c:pt idx="17">
                  <c:v>173060</c:v>
                </c:pt>
                <c:pt idx="18">
                  <c:v>173960</c:v>
                </c:pt>
                <c:pt idx="19">
                  <c:v>173807.5</c:v>
                </c:pt>
                <c:pt idx="20">
                  <c:v>173620</c:v>
                </c:pt>
                <c:pt idx="21">
                  <c:v>173397.5</c:v>
                </c:pt>
                <c:pt idx="22">
                  <c:v>173140</c:v>
                </c:pt>
                <c:pt idx="23">
                  <c:v>173847.5</c:v>
                </c:pt>
                <c:pt idx="24">
                  <c:v>173502.5</c:v>
                </c:pt>
                <c:pt idx="25">
                  <c:v>174122.5</c:v>
                </c:pt>
                <c:pt idx="26">
                  <c:v>173690</c:v>
                </c:pt>
                <c:pt idx="27">
                  <c:v>174222.5</c:v>
                </c:pt>
                <c:pt idx="28">
                  <c:v>173702.5</c:v>
                </c:pt>
                <c:pt idx="29">
                  <c:v>174147.5</c:v>
                </c:pt>
                <c:pt idx="30">
                  <c:v>173540</c:v>
                </c:pt>
                <c:pt idx="31">
                  <c:v>173897.5</c:v>
                </c:pt>
                <c:pt idx="32">
                  <c:v>174202.5</c:v>
                </c:pt>
                <c:pt idx="33">
                  <c:v>174455</c:v>
                </c:pt>
                <c:pt idx="34">
                  <c:v>173655</c:v>
                </c:pt>
                <c:pt idx="35">
                  <c:v>173820</c:v>
                </c:pt>
                <c:pt idx="36">
                  <c:v>173932.5</c:v>
                </c:pt>
                <c:pt idx="37">
                  <c:v>173992.5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01-4391-BFFE-98E2118B84CF}"/>
            </c:ext>
          </c:extLst>
        </c:ser>
        <c:ser>
          <c:idx val="2"/>
          <c:order val="3"/>
          <c:tx>
            <c:strRef>
              <c:f>'Outstanding DS'!$E$4</c:f>
              <c:strCache>
                <c:ptCount val="1"/>
                <c:pt idx="0">
                  <c:v>2022 Water CIP Loan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'Outstanding DS'!$E$6:$E$43</c:f>
              <c:numCache>
                <c:formatCode>#,##0.00_);\(#,##0.00\)</c:formatCode>
                <c:ptCount val="38"/>
                <c:pt idx="0">
                  <c:v>1316541.6000000001</c:v>
                </c:pt>
                <c:pt idx="1">
                  <c:v>1317227</c:v>
                </c:pt>
                <c:pt idx="2">
                  <c:v>1317236.2</c:v>
                </c:pt>
                <c:pt idx="3">
                  <c:v>1316569.2</c:v>
                </c:pt>
                <c:pt idx="4">
                  <c:v>1317226</c:v>
                </c:pt>
                <c:pt idx="5">
                  <c:v>1317147.8</c:v>
                </c:pt>
                <c:pt idx="6">
                  <c:v>1317334.6000000001</c:v>
                </c:pt>
                <c:pt idx="7">
                  <c:v>1316757</c:v>
                </c:pt>
                <c:pt idx="8">
                  <c:v>1316415</c:v>
                </c:pt>
                <c:pt idx="9">
                  <c:v>1317279.2</c:v>
                </c:pt>
                <c:pt idx="10">
                  <c:v>1317290.8</c:v>
                </c:pt>
                <c:pt idx="11">
                  <c:v>1316449.8</c:v>
                </c:pt>
                <c:pt idx="12">
                  <c:v>1316756.2</c:v>
                </c:pt>
                <c:pt idx="13">
                  <c:v>1317151.2</c:v>
                </c:pt>
                <c:pt idx="14">
                  <c:v>1316605.3999999999</c:v>
                </c:pt>
                <c:pt idx="15">
                  <c:v>1317118.8</c:v>
                </c:pt>
                <c:pt idx="16">
                  <c:v>1316632.6000000001</c:v>
                </c:pt>
                <c:pt idx="17">
                  <c:v>1317146.8</c:v>
                </c:pt>
                <c:pt idx="18">
                  <c:v>1316602.6000000001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01-4391-BFFE-98E2118B84CF}"/>
            </c:ext>
          </c:extLst>
        </c:ser>
        <c:ser>
          <c:idx val="10"/>
          <c:order val="10"/>
          <c:tx>
            <c:strRef>
              <c:f>'Outstanding DS with 2025 PP'!$F$4</c:f>
              <c:strCache>
                <c:ptCount val="1"/>
                <c:pt idx="0">
                  <c:v>2025 Proposed Financing (PP)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'Outstanding DS with 2025 PP'!$A$6:$A$43</c:f>
              <c:numCache>
                <c:formatCode>General</c:formatCode>
                <c:ptCount val="38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  <c:pt idx="27">
                  <c:v>2051</c:v>
                </c:pt>
                <c:pt idx="28">
                  <c:v>2052</c:v>
                </c:pt>
                <c:pt idx="29">
                  <c:v>2053</c:v>
                </c:pt>
                <c:pt idx="30">
                  <c:v>2054</c:v>
                </c:pt>
                <c:pt idx="31">
                  <c:v>2055</c:v>
                </c:pt>
                <c:pt idx="32">
                  <c:v>2056</c:v>
                </c:pt>
                <c:pt idx="33">
                  <c:v>2057</c:v>
                </c:pt>
                <c:pt idx="34">
                  <c:v>2058</c:v>
                </c:pt>
                <c:pt idx="35">
                  <c:v>2059</c:v>
                </c:pt>
                <c:pt idx="36">
                  <c:v>2060</c:v>
                </c:pt>
                <c:pt idx="37">
                  <c:v>2061</c:v>
                </c:pt>
              </c:numCache>
            </c:numRef>
          </c:cat>
          <c:val>
            <c:numRef>
              <c:f>'Outstanding DS with 2025 PP'!$F$6:$F$43</c:f>
              <c:numCache>
                <c:formatCode>General</c:formatCode>
                <c:ptCount val="38"/>
                <c:pt idx="2" formatCode="#,##0_);\(#,##0\)">
                  <c:v>1013668</c:v>
                </c:pt>
                <c:pt idx="3" formatCode="#,##0_);\(#,##0\)">
                  <c:v>1022095</c:v>
                </c:pt>
                <c:pt idx="4" formatCode="#,##0_);\(#,##0\)">
                  <c:v>1029336</c:v>
                </c:pt>
                <c:pt idx="5" formatCode="#,##0_);\(#,##0\)">
                  <c:v>1038239</c:v>
                </c:pt>
                <c:pt idx="6" formatCode="#,##0_);\(#,##0\)">
                  <c:v>1046472</c:v>
                </c:pt>
                <c:pt idx="7" formatCode="#,##0_);\(#,##0\)">
                  <c:v>1055588</c:v>
                </c:pt>
                <c:pt idx="8" formatCode="#,##0_);\(#,##0\)">
                  <c:v>1064386</c:v>
                </c:pt>
                <c:pt idx="9" formatCode="#,##0_);\(#,##0\)">
                  <c:v>1072668</c:v>
                </c:pt>
                <c:pt idx="10" formatCode="#,##0_);\(#,##0\)">
                  <c:v>1083359</c:v>
                </c:pt>
                <c:pt idx="11" formatCode="#,##0_);\(#,##0\)">
                  <c:v>1080674</c:v>
                </c:pt>
                <c:pt idx="12" formatCode="#,##0_);\(#,##0\)">
                  <c:v>1060546</c:v>
                </c:pt>
                <c:pt idx="13" formatCode="#,##0_);\(#,##0\)">
                  <c:v>1320296</c:v>
                </c:pt>
                <c:pt idx="14" formatCode="#,##0_);\(#,##0\)">
                  <c:v>1320885</c:v>
                </c:pt>
                <c:pt idx="15" formatCode="#,##0_);\(#,##0\)">
                  <c:v>1320382</c:v>
                </c:pt>
                <c:pt idx="16" formatCode="#,##0_);\(#,##0\)">
                  <c:v>1320848</c:v>
                </c:pt>
                <c:pt idx="17" formatCode="#,##0_);\(#,##0\)">
                  <c:v>1320484</c:v>
                </c:pt>
                <c:pt idx="18" formatCode="#,##0_);\(#,##0\)">
                  <c:v>1320148</c:v>
                </c:pt>
                <c:pt idx="19" formatCode="#,##0_);\(#,##0\)">
                  <c:v>2636861</c:v>
                </c:pt>
                <c:pt idx="20" formatCode="#,##0_);\(#,##0\)">
                  <c:v>2637044</c:v>
                </c:pt>
                <c:pt idx="21" formatCode="#,##0_);\(#,##0\)">
                  <c:v>2637300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01-4391-BFFE-98E2118B8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2563120"/>
        <c:axId val="582564080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'Outstanding DS'!$I$4</c15:sqref>
                        </c15:formulaRef>
                      </c:ext>
                    </c:extLst>
                    <c:strCache>
                      <c:ptCount val="1"/>
                      <c:pt idx="0">
                        <c:v>2020 VacCon Loan (Truck #1)</c:v>
                      </c:pt>
                    </c:strCache>
                  </c:strRef>
                </c:tx>
                <c:spPr>
                  <a:pattFill prst="dkUpDiag">
                    <a:fgClr>
                      <a:srgbClr val="7030A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'Outstanding DS'!$I$6:$I$43</c15:sqref>
                        </c15:formulaRef>
                      </c:ext>
                    </c:extLst>
                    <c:numCache>
                      <c:formatCode>#,##0.00_);\(#,##0.00\)</c:formatCode>
                      <c:ptCount val="38"/>
                      <c:pt idx="0">
                        <c:v>91305.698999999993</c:v>
                      </c:pt>
                      <c:pt idx="1">
                        <c:v>22826.428400000001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1801-4391-BFFE-98E2118B84CF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DS'!$J$4</c15:sqref>
                        </c15:formulaRef>
                      </c:ext>
                    </c:extLst>
                    <c:strCache>
                      <c:ptCount val="1"/>
                      <c:pt idx="0">
                        <c:v>2020 VacCon Loan (Truck #2)</c:v>
                      </c:pt>
                    </c:strCache>
                  </c:strRef>
                </c:tx>
                <c:spPr>
                  <a:pattFill prst="pct70">
                    <a:fgClr>
                      <a:srgbClr val="00B05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DS'!$J$6:$J$43</c15:sqref>
                        </c15:formulaRef>
                      </c:ext>
                    </c:extLst>
                    <c:numCache>
                      <c:formatCode>#,##0.00_);\(#,##0.00\)</c:formatCode>
                      <c:ptCount val="38"/>
                      <c:pt idx="0">
                        <c:v>90472.024399999995</c:v>
                      </c:pt>
                      <c:pt idx="1">
                        <c:v>90478.594400000002</c:v>
                      </c:pt>
                      <c:pt idx="2">
                        <c:v>45236.012199999997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801-4391-BFFE-98E2118B84CF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DS'!$K$4</c15:sqref>
                        </c15:formulaRef>
                      </c:ext>
                    </c:extLst>
                    <c:strCache>
                      <c:ptCount val="1"/>
                      <c:pt idx="0">
                        <c:v>OP HQ Internal</c:v>
                      </c:pt>
                    </c:strCache>
                  </c:strRef>
                </c:tx>
                <c:spPr>
                  <a:pattFill prst="dkHorz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DS'!$K$6:$K$43</c15:sqref>
                        </c15:formulaRef>
                      </c:ext>
                    </c:extLst>
                    <c:numCache>
                      <c:formatCode>General</c:formatCode>
                      <c:ptCount val="3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801-4391-BFFE-98E2118B84CF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DS'!$L$4</c15:sqref>
                        </c15:formulaRef>
                      </c:ext>
                    </c:extLst>
                    <c:strCache>
                      <c:ptCount val="1"/>
                      <c:pt idx="0">
                        <c:v>SEWD (New Hogan)</c:v>
                      </c:pt>
                    </c:strCache>
                  </c:strRef>
                </c:tx>
                <c:spPr>
                  <a:pattFill prst="narVert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DS'!$L$6:$L$43</c15:sqref>
                        </c15:formulaRef>
                      </c:ext>
                    </c:extLst>
                    <c:numCache>
                      <c:formatCode>#,##0.00_);\(#,##0.00\)</c:formatCode>
                      <c:ptCount val="38"/>
                      <c:pt idx="0">
                        <c:v>55751.487000000001</c:v>
                      </c:pt>
                      <c:pt idx="1">
                        <c:v>55752.114800000003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801-4391-BFFE-98E2118B84CF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8"/>
          <c:order val="8"/>
          <c:tx>
            <c:strRef>
              <c:f>'Outstanding DS with 2025 PP'!$V$4</c:f>
              <c:strCache>
                <c:ptCount val="1"/>
                <c:pt idx="0">
                  <c:v>Required Water Net Revenues (1.25x Senior Debt and at least 1x All Debt)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'Outstanding DS with 2025 PP'!$A$6:$A$43</c:f>
              <c:numCache>
                <c:formatCode>General</c:formatCode>
                <c:ptCount val="38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  <c:pt idx="27">
                  <c:v>2051</c:v>
                </c:pt>
                <c:pt idx="28">
                  <c:v>2052</c:v>
                </c:pt>
                <c:pt idx="29">
                  <c:v>2053</c:v>
                </c:pt>
                <c:pt idx="30">
                  <c:v>2054</c:v>
                </c:pt>
                <c:pt idx="31">
                  <c:v>2055</c:v>
                </c:pt>
                <c:pt idx="32">
                  <c:v>2056</c:v>
                </c:pt>
                <c:pt idx="33">
                  <c:v>2057</c:v>
                </c:pt>
                <c:pt idx="34">
                  <c:v>2058</c:v>
                </c:pt>
                <c:pt idx="35">
                  <c:v>2059</c:v>
                </c:pt>
                <c:pt idx="36">
                  <c:v>2060</c:v>
                </c:pt>
                <c:pt idx="37">
                  <c:v>2061</c:v>
                </c:pt>
              </c:numCache>
            </c:numRef>
          </c:cat>
          <c:val>
            <c:numRef>
              <c:f>'Outstanding DS with 2025 PP'!$V$6:$V$43</c:f>
              <c:numCache>
                <c:formatCode>#,##0.00_);\(#,##0.00\)</c:formatCode>
                <c:ptCount val="38"/>
                <c:pt idx="0">
                  <c:v>2390524.3200000003</c:v>
                </c:pt>
                <c:pt idx="1">
                  <c:v>2382523.13</c:v>
                </c:pt>
                <c:pt idx="2">
                  <c:v>3639437.0149999997</c:v>
                </c:pt>
                <c:pt idx="3">
                  <c:v>3639437.6875</c:v>
                </c:pt>
                <c:pt idx="4">
                  <c:v>3639437.3025000002</c:v>
                </c:pt>
                <c:pt idx="5">
                  <c:v>3639436.2749999999</c:v>
                </c:pt>
                <c:pt idx="6">
                  <c:v>3639437.2900000005</c:v>
                </c:pt>
                <c:pt idx="7">
                  <c:v>3639438.2649999997</c:v>
                </c:pt>
                <c:pt idx="8">
                  <c:v>3639437.9249999998</c:v>
                </c:pt>
                <c:pt idx="9">
                  <c:v>3639438.1325000003</c:v>
                </c:pt>
                <c:pt idx="10">
                  <c:v>3639436.9449999998</c:v>
                </c:pt>
                <c:pt idx="11">
                  <c:v>3639437.3650000002</c:v>
                </c:pt>
                <c:pt idx="12">
                  <c:v>3639437.3499999996</c:v>
                </c:pt>
                <c:pt idx="13">
                  <c:v>3639437.7749999994</c:v>
                </c:pt>
                <c:pt idx="14">
                  <c:v>3639438.3499999996</c:v>
                </c:pt>
                <c:pt idx="15">
                  <c:v>3639438.375</c:v>
                </c:pt>
                <c:pt idx="16">
                  <c:v>3639437.8250000002</c:v>
                </c:pt>
                <c:pt idx="17">
                  <c:v>3639437.9125000001</c:v>
                </c:pt>
                <c:pt idx="18">
                  <c:v>3639437.6500000004</c:v>
                </c:pt>
                <c:pt idx="19">
                  <c:v>3639438.6125000003</c:v>
                </c:pt>
                <c:pt idx="20">
                  <c:v>3639438.7749999999</c:v>
                </c:pt>
                <c:pt idx="21">
                  <c:v>3639438.625</c:v>
                </c:pt>
                <c:pt idx="22">
                  <c:v>342401.9</c:v>
                </c:pt>
                <c:pt idx="23">
                  <c:v>343272.2</c:v>
                </c:pt>
                <c:pt idx="24">
                  <c:v>342776.26250000001</c:v>
                </c:pt>
                <c:pt idx="25">
                  <c:v>343559.55000000005</c:v>
                </c:pt>
                <c:pt idx="26">
                  <c:v>342973.76250000001</c:v>
                </c:pt>
                <c:pt idx="27">
                  <c:v>343664.38750000001</c:v>
                </c:pt>
                <c:pt idx="28">
                  <c:v>342983.13750000001</c:v>
                </c:pt>
                <c:pt idx="29">
                  <c:v>343451.9</c:v>
                </c:pt>
                <c:pt idx="30">
                  <c:v>342672.375</c:v>
                </c:pt>
                <c:pt idx="31">
                  <c:v>343163.61250000005</c:v>
                </c:pt>
                <c:pt idx="32">
                  <c:v>343527.35</c:v>
                </c:pt>
                <c:pt idx="33">
                  <c:v>218068.75</c:v>
                </c:pt>
                <c:pt idx="34">
                  <c:v>217068.75</c:v>
                </c:pt>
                <c:pt idx="35">
                  <c:v>217275</c:v>
                </c:pt>
                <c:pt idx="36">
                  <c:v>217415.625</c:v>
                </c:pt>
                <c:pt idx="37">
                  <c:v>217490.625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801-4391-BFFE-98E2118B84CF}"/>
            </c:ext>
          </c:extLst>
        </c:ser>
        <c:ser>
          <c:idx val="9"/>
          <c:order val="9"/>
          <c:tx>
            <c:strRef>
              <c:f>'Outstanding DS'!$Z$4</c:f>
              <c:strCache>
                <c:ptCount val="1"/>
                <c:pt idx="0">
                  <c:v>FY 2024 Net Revenues (Per ACFR)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'Outstanding DS with 2025 PP'!$A$6:$A$43</c:f>
              <c:numCache>
                <c:formatCode>General</c:formatCode>
                <c:ptCount val="38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  <c:pt idx="27">
                  <c:v>2051</c:v>
                </c:pt>
                <c:pt idx="28">
                  <c:v>2052</c:v>
                </c:pt>
                <c:pt idx="29">
                  <c:v>2053</c:v>
                </c:pt>
                <c:pt idx="30">
                  <c:v>2054</c:v>
                </c:pt>
                <c:pt idx="31">
                  <c:v>2055</c:v>
                </c:pt>
                <c:pt idx="32">
                  <c:v>2056</c:v>
                </c:pt>
                <c:pt idx="33">
                  <c:v>2057</c:v>
                </c:pt>
                <c:pt idx="34">
                  <c:v>2058</c:v>
                </c:pt>
                <c:pt idx="35">
                  <c:v>2059</c:v>
                </c:pt>
                <c:pt idx="36">
                  <c:v>2060</c:v>
                </c:pt>
                <c:pt idx="37">
                  <c:v>2061</c:v>
                </c:pt>
              </c:numCache>
            </c:numRef>
          </c:cat>
          <c:val>
            <c:numRef>
              <c:f>'Outstanding DS'!$Z$6:$Z$43</c:f>
              <c:numCache>
                <c:formatCode>#,##0_);\(#,##0\)</c:formatCode>
                <c:ptCount val="38"/>
                <c:pt idx="0">
                  <c:v>5462607</c:v>
                </c:pt>
                <c:pt idx="1">
                  <c:v>5462607</c:v>
                </c:pt>
                <c:pt idx="2">
                  <c:v>5462607</c:v>
                </c:pt>
                <c:pt idx="3">
                  <c:v>5462607</c:v>
                </c:pt>
                <c:pt idx="4">
                  <c:v>5462607</c:v>
                </c:pt>
                <c:pt idx="5">
                  <c:v>5462607</c:v>
                </c:pt>
                <c:pt idx="6">
                  <c:v>5462607</c:v>
                </c:pt>
                <c:pt idx="7">
                  <c:v>5462607</c:v>
                </c:pt>
                <c:pt idx="8">
                  <c:v>5462607</c:v>
                </c:pt>
                <c:pt idx="9">
                  <c:v>5462607</c:v>
                </c:pt>
                <c:pt idx="10">
                  <c:v>5462607</c:v>
                </c:pt>
                <c:pt idx="11">
                  <c:v>5462607</c:v>
                </c:pt>
                <c:pt idx="12">
                  <c:v>5462607</c:v>
                </c:pt>
                <c:pt idx="13">
                  <c:v>5462607</c:v>
                </c:pt>
                <c:pt idx="14">
                  <c:v>5462607</c:v>
                </c:pt>
                <c:pt idx="15">
                  <c:v>5462607</c:v>
                </c:pt>
                <c:pt idx="16">
                  <c:v>5462607</c:v>
                </c:pt>
                <c:pt idx="17">
                  <c:v>5462607</c:v>
                </c:pt>
                <c:pt idx="18">
                  <c:v>5462607</c:v>
                </c:pt>
                <c:pt idx="19">
                  <c:v>5462607</c:v>
                </c:pt>
                <c:pt idx="20">
                  <c:v>5462607</c:v>
                </c:pt>
                <c:pt idx="21">
                  <c:v>5462607</c:v>
                </c:pt>
                <c:pt idx="22">
                  <c:v>5462607</c:v>
                </c:pt>
                <c:pt idx="23">
                  <c:v>5462607</c:v>
                </c:pt>
                <c:pt idx="24">
                  <c:v>5462607</c:v>
                </c:pt>
                <c:pt idx="25">
                  <c:v>5462607</c:v>
                </c:pt>
                <c:pt idx="26">
                  <c:v>5462607</c:v>
                </c:pt>
                <c:pt idx="27">
                  <c:v>5462607</c:v>
                </c:pt>
                <c:pt idx="28">
                  <c:v>5462607</c:v>
                </c:pt>
                <c:pt idx="29">
                  <c:v>5462607</c:v>
                </c:pt>
                <c:pt idx="30">
                  <c:v>5462607</c:v>
                </c:pt>
                <c:pt idx="31">
                  <c:v>5462607</c:v>
                </c:pt>
                <c:pt idx="32">
                  <c:v>5462607</c:v>
                </c:pt>
                <c:pt idx="33">
                  <c:v>5462607</c:v>
                </c:pt>
                <c:pt idx="34">
                  <c:v>5462607</c:v>
                </c:pt>
                <c:pt idx="35">
                  <c:v>5462607</c:v>
                </c:pt>
                <c:pt idx="36">
                  <c:v>5462607</c:v>
                </c:pt>
                <c:pt idx="37">
                  <c:v>5462607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801-4391-BFFE-98E2118B8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563120"/>
        <c:axId val="582564080"/>
      </c:lineChart>
      <c:catAx>
        <c:axId val="582563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64080"/>
        <c:crosses val="autoZero"/>
        <c:auto val="1"/>
        <c:lblAlgn val="ctr"/>
        <c:lblOffset val="100"/>
        <c:noMultiLvlLbl val="0"/>
      </c:catAx>
      <c:valAx>
        <c:axId val="58256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 Debt Service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6312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464045442595541"/>
          <c:y val="0.24966255171414564"/>
          <c:w val="0.33482721832766682"/>
          <c:h val="0.546866076364203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Water System Debt + 2025 Financing as</a:t>
            </a:r>
            <a:r>
              <a:rPr lang="en-US" sz="1400" baseline="0" dirty="0"/>
              <a:t> </a:t>
            </a:r>
            <a:r>
              <a:rPr lang="en-US" sz="1400" b="1" baseline="0" dirty="0">
                <a:solidFill>
                  <a:srgbClr val="D6A300"/>
                </a:solidFill>
              </a:rPr>
              <a:t>Public Offering</a:t>
            </a:r>
            <a:endParaRPr lang="en-US" sz="1600" b="1" dirty="0">
              <a:solidFill>
                <a:srgbClr val="D6A3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47136019762235"/>
          <c:y val="0.14374358974358975"/>
          <c:w val="0.87423228346456694"/>
          <c:h val="0.722482388532367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'Outstanding DS'!$B$4</c:f>
              <c:strCache>
                <c:ptCount val="1"/>
                <c:pt idx="0">
                  <c:v>2016 USDA Water Loan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'Outstanding DS'!$A$6:$A$43</c:f>
              <c:numCache>
                <c:formatCode>General</c:formatCode>
                <c:ptCount val="38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  <c:pt idx="27">
                  <c:v>2051</c:v>
                </c:pt>
                <c:pt idx="28">
                  <c:v>2052</c:v>
                </c:pt>
                <c:pt idx="29">
                  <c:v>2053</c:v>
                </c:pt>
                <c:pt idx="30">
                  <c:v>2054</c:v>
                </c:pt>
                <c:pt idx="31">
                  <c:v>2055</c:v>
                </c:pt>
                <c:pt idx="32">
                  <c:v>2056</c:v>
                </c:pt>
                <c:pt idx="33">
                  <c:v>2057</c:v>
                </c:pt>
                <c:pt idx="34">
                  <c:v>2058</c:v>
                </c:pt>
                <c:pt idx="35">
                  <c:v>2059</c:v>
                </c:pt>
                <c:pt idx="36">
                  <c:v>2060</c:v>
                </c:pt>
                <c:pt idx="37">
                  <c:v>2061</c:v>
                </c:pt>
              </c:numCache>
            </c:numRef>
          </c:cat>
          <c:val>
            <c:numRef>
              <c:f>'Outstanding DS'!$B$6:$B$43</c:f>
              <c:numCache>
                <c:formatCode>_(* #,##0.00_);_(* \(#,##0.00\);_(* "-"??_);_(@_)</c:formatCode>
                <c:ptCount val="38"/>
                <c:pt idx="0">
                  <c:v>101144.01</c:v>
                </c:pt>
                <c:pt idx="1">
                  <c:v>101133.63</c:v>
                </c:pt>
                <c:pt idx="2">
                  <c:v>101098.51000000001</c:v>
                </c:pt>
                <c:pt idx="3">
                  <c:v>101137.52</c:v>
                </c:pt>
                <c:pt idx="4">
                  <c:v>101050.64</c:v>
                </c:pt>
                <c:pt idx="5">
                  <c:v>101037.88</c:v>
                </c:pt>
                <c:pt idx="6">
                  <c:v>101097.01000000001</c:v>
                </c:pt>
                <c:pt idx="7">
                  <c:v>101028.02</c:v>
                </c:pt>
                <c:pt idx="8">
                  <c:v>101030.89</c:v>
                </c:pt>
                <c:pt idx="9">
                  <c:v>101004.51</c:v>
                </c:pt>
                <c:pt idx="10">
                  <c:v>101047.76</c:v>
                </c:pt>
                <c:pt idx="11">
                  <c:v>100960.64</c:v>
                </c:pt>
                <c:pt idx="12">
                  <c:v>100943.14</c:v>
                </c:pt>
                <c:pt idx="13">
                  <c:v>100993.02</c:v>
                </c:pt>
                <c:pt idx="14">
                  <c:v>100910.28</c:v>
                </c:pt>
                <c:pt idx="15">
                  <c:v>100894.9</c:v>
                </c:pt>
                <c:pt idx="16">
                  <c:v>100944.66</c:v>
                </c:pt>
                <c:pt idx="17">
                  <c:v>100859.53</c:v>
                </c:pt>
                <c:pt idx="18">
                  <c:v>100839.51999999999</c:v>
                </c:pt>
                <c:pt idx="19">
                  <c:v>100882.39</c:v>
                </c:pt>
                <c:pt idx="20">
                  <c:v>100887.02</c:v>
                </c:pt>
                <c:pt idx="21">
                  <c:v>100853.4</c:v>
                </c:pt>
                <c:pt idx="22">
                  <c:v>100781.51999999999</c:v>
                </c:pt>
                <c:pt idx="23">
                  <c:v>100770.26</c:v>
                </c:pt>
                <c:pt idx="24">
                  <c:v>100718.51</c:v>
                </c:pt>
                <c:pt idx="25">
                  <c:v>100725.14</c:v>
                </c:pt>
                <c:pt idx="26">
                  <c:v>100689.01000000001</c:v>
                </c:pt>
                <c:pt idx="27">
                  <c:v>100709.01000000001</c:v>
                </c:pt>
                <c:pt idx="28">
                  <c:v>100684.01000000001</c:v>
                </c:pt>
                <c:pt idx="29">
                  <c:v>100614.02</c:v>
                </c:pt>
                <c:pt idx="30">
                  <c:v>100597.9</c:v>
                </c:pt>
                <c:pt idx="31">
                  <c:v>100633.39</c:v>
                </c:pt>
                <c:pt idx="32">
                  <c:v>100619.38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7E-4100-96CF-D7A9955FAC41}"/>
            </c:ext>
          </c:extLst>
        </c:ser>
        <c:ser>
          <c:idx val="1"/>
          <c:order val="1"/>
          <c:tx>
            <c:strRef>
              <c:f>'Outstanding DS'!$C$4</c:f>
              <c:strCache>
                <c:ptCount val="1"/>
                <c:pt idx="0">
                  <c:v>2019 Taxable Revenue Refunding Loan Obligations (Umpqua)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'Outstanding DS'!$C$6:$C$43</c:f>
              <c:numCache>
                <c:formatCode>#,##0.00_);\(#,##0.00\)</c:formatCode>
                <c:ptCount val="38"/>
                <c:pt idx="0">
                  <c:v>322031.34600000002</c:v>
                </c:pt>
                <c:pt idx="1">
                  <c:v>314512.87400000001</c:v>
                </c:pt>
                <c:pt idx="2">
                  <c:v>306994.402</c:v>
                </c:pt>
                <c:pt idx="3">
                  <c:v>298805.93</c:v>
                </c:pt>
                <c:pt idx="4">
                  <c:v>290639.70199999999</c:v>
                </c:pt>
                <c:pt idx="5">
                  <c:v>282506.83999999997</c:v>
                </c:pt>
                <c:pt idx="6">
                  <c:v>273726.22200000001</c:v>
                </c:pt>
                <c:pt idx="7">
                  <c:v>264990.092</c:v>
                </c:pt>
                <c:pt idx="8">
                  <c:v>256298.45</c:v>
                </c:pt>
                <c:pt idx="9">
                  <c:v>246981.296</c:v>
                </c:pt>
                <c:pt idx="10">
                  <c:v>237071.99599999998</c:v>
                </c:pt>
                <c:pt idx="11">
                  <c:v>240540.45199999999</c:v>
                </c:pt>
                <c:pt idx="12">
                  <c:v>260269.54000000004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7E-4100-96CF-D7A9955FAC41}"/>
            </c:ext>
          </c:extLst>
        </c:ser>
        <c:ser>
          <c:idx val="3"/>
          <c:order val="2"/>
          <c:tx>
            <c:strRef>
              <c:f>'Outstanding DS'!$D$4</c:f>
              <c:strCache>
                <c:ptCount val="1"/>
                <c:pt idx="0">
                  <c:v>2021 Water Revenue COP (USDA)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'Outstanding DS'!$D$6:$D$43</c:f>
              <c:numCache>
                <c:formatCode>#,##0.00_);\(#,##0.00\)</c:formatCode>
                <c:ptCount val="38"/>
                <c:pt idx="0">
                  <c:v>172702.5</c:v>
                </c:pt>
                <c:pt idx="1">
                  <c:v>173145</c:v>
                </c:pt>
                <c:pt idx="2">
                  <c:v>172552.5</c:v>
                </c:pt>
                <c:pt idx="3">
                  <c:v>172942.5</c:v>
                </c:pt>
                <c:pt idx="4">
                  <c:v>173297.5</c:v>
                </c:pt>
                <c:pt idx="5">
                  <c:v>172617.5</c:v>
                </c:pt>
                <c:pt idx="6">
                  <c:v>172920</c:v>
                </c:pt>
                <c:pt idx="7">
                  <c:v>173187.5</c:v>
                </c:pt>
                <c:pt idx="8">
                  <c:v>173420</c:v>
                </c:pt>
                <c:pt idx="9">
                  <c:v>173617.5</c:v>
                </c:pt>
                <c:pt idx="10">
                  <c:v>172780</c:v>
                </c:pt>
                <c:pt idx="11">
                  <c:v>172925</c:v>
                </c:pt>
                <c:pt idx="12">
                  <c:v>173035</c:v>
                </c:pt>
                <c:pt idx="13">
                  <c:v>173110</c:v>
                </c:pt>
                <c:pt idx="14">
                  <c:v>173150</c:v>
                </c:pt>
                <c:pt idx="15">
                  <c:v>173155</c:v>
                </c:pt>
                <c:pt idx="16">
                  <c:v>173125</c:v>
                </c:pt>
                <c:pt idx="17">
                  <c:v>173060</c:v>
                </c:pt>
                <c:pt idx="18">
                  <c:v>173960</c:v>
                </c:pt>
                <c:pt idx="19">
                  <c:v>173807.5</c:v>
                </c:pt>
                <c:pt idx="20">
                  <c:v>173620</c:v>
                </c:pt>
                <c:pt idx="21">
                  <c:v>173397.5</c:v>
                </c:pt>
                <c:pt idx="22">
                  <c:v>173140</c:v>
                </c:pt>
                <c:pt idx="23">
                  <c:v>173847.5</c:v>
                </c:pt>
                <c:pt idx="24">
                  <c:v>173502.5</c:v>
                </c:pt>
                <c:pt idx="25">
                  <c:v>174122.5</c:v>
                </c:pt>
                <c:pt idx="26">
                  <c:v>173690</c:v>
                </c:pt>
                <c:pt idx="27">
                  <c:v>174222.5</c:v>
                </c:pt>
                <c:pt idx="28">
                  <c:v>173702.5</c:v>
                </c:pt>
                <c:pt idx="29">
                  <c:v>174147.5</c:v>
                </c:pt>
                <c:pt idx="30">
                  <c:v>173540</c:v>
                </c:pt>
                <c:pt idx="31">
                  <c:v>173897.5</c:v>
                </c:pt>
                <c:pt idx="32">
                  <c:v>174202.5</c:v>
                </c:pt>
                <c:pt idx="33">
                  <c:v>174455</c:v>
                </c:pt>
                <c:pt idx="34">
                  <c:v>173655</c:v>
                </c:pt>
                <c:pt idx="35">
                  <c:v>173820</c:v>
                </c:pt>
                <c:pt idx="36">
                  <c:v>173932.5</c:v>
                </c:pt>
                <c:pt idx="37">
                  <c:v>173992.5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7E-4100-96CF-D7A9955FAC41}"/>
            </c:ext>
          </c:extLst>
        </c:ser>
        <c:ser>
          <c:idx val="2"/>
          <c:order val="3"/>
          <c:tx>
            <c:strRef>
              <c:f>'Outstanding DS'!$E$4</c:f>
              <c:strCache>
                <c:ptCount val="1"/>
                <c:pt idx="0">
                  <c:v>2022 Water CIP Loan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'Outstanding DS'!$E$6:$E$43</c:f>
              <c:numCache>
                <c:formatCode>#,##0.00_);\(#,##0.00\)</c:formatCode>
                <c:ptCount val="38"/>
                <c:pt idx="0">
                  <c:v>1316541.6000000001</c:v>
                </c:pt>
                <c:pt idx="1">
                  <c:v>1317227</c:v>
                </c:pt>
                <c:pt idx="2">
                  <c:v>1317236.2</c:v>
                </c:pt>
                <c:pt idx="3">
                  <c:v>1316569.2</c:v>
                </c:pt>
                <c:pt idx="4">
                  <c:v>1317226</c:v>
                </c:pt>
                <c:pt idx="5">
                  <c:v>1317147.8</c:v>
                </c:pt>
                <c:pt idx="6">
                  <c:v>1317334.6000000001</c:v>
                </c:pt>
                <c:pt idx="7">
                  <c:v>1316757</c:v>
                </c:pt>
                <c:pt idx="8">
                  <c:v>1316415</c:v>
                </c:pt>
                <c:pt idx="9">
                  <c:v>1317279.2</c:v>
                </c:pt>
                <c:pt idx="10">
                  <c:v>1317290.8</c:v>
                </c:pt>
                <c:pt idx="11">
                  <c:v>1316449.8</c:v>
                </c:pt>
                <c:pt idx="12">
                  <c:v>1316756.2</c:v>
                </c:pt>
                <c:pt idx="13">
                  <c:v>1317151.2</c:v>
                </c:pt>
                <c:pt idx="14">
                  <c:v>1316605.3999999999</c:v>
                </c:pt>
                <c:pt idx="15">
                  <c:v>1317118.8</c:v>
                </c:pt>
                <c:pt idx="16">
                  <c:v>1316632.6000000001</c:v>
                </c:pt>
                <c:pt idx="17">
                  <c:v>1317146.8</c:v>
                </c:pt>
                <c:pt idx="18">
                  <c:v>1316602.6000000001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7E-4100-96CF-D7A9955FAC41}"/>
            </c:ext>
          </c:extLst>
        </c:ser>
        <c:ser>
          <c:idx val="10"/>
          <c:order val="10"/>
          <c:tx>
            <c:strRef>
              <c:f>'Outstanding DS with 2025 PO'!$F$4</c:f>
              <c:strCache>
                <c:ptCount val="1"/>
                <c:pt idx="0">
                  <c:v>2025 Proposed Financing (PO)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cat>
            <c:numRef>
              <c:f>'Outstanding DS with 2025 PP'!$A$6:$A$43</c:f>
              <c:numCache>
                <c:formatCode>General</c:formatCode>
                <c:ptCount val="38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  <c:pt idx="27">
                  <c:v>2051</c:v>
                </c:pt>
                <c:pt idx="28">
                  <c:v>2052</c:v>
                </c:pt>
                <c:pt idx="29">
                  <c:v>2053</c:v>
                </c:pt>
                <c:pt idx="30">
                  <c:v>2054</c:v>
                </c:pt>
                <c:pt idx="31">
                  <c:v>2055</c:v>
                </c:pt>
                <c:pt idx="32">
                  <c:v>2056</c:v>
                </c:pt>
                <c:pt idx="33">
                  <c:v>2057</c:v>
                </c:pt>
                <c:pt idx="34">
                  <c:v>2058</c:v>
                </c:pt>
                <c:pt idx="35">
                  <c:v>2059</c:v>
                </c:pt>
                <c:pt idx="36">
                  <c:v>2060</c:v>
                </c:pt>
                <c:pt idx="37">
                  <c:v>2061</c:v>
                </c:pt>
              </c:numCache>
            </c:numRef>
          </c:cat>
          <c:val>
            <c:numRef>
              <c:f>'Outstanding DS with 2025 PO'!$F$6:$F$43</c:f>
              <c:numCache>
                <c:formatCode>General</c:formatCode>
                <c:ptCount val="38"/>
                <c:pt idx="2" formatCode="#,##0.00_);\(#,##0.00\)">
                  <c:v>1034427</c:v>
                </c:pt>
                <c:pt idx="3" formatCode="#,##0.00_);\(#,##0.00\)">
                  <c:v>1045225</c:v>
                </c:pt>
                <c:pt idx="4" formatCode="#,##0.00_);\(#,##0.00\)">
                  <c:v>1051475</c:v>
                </c:pt>
                <c:pt idx="5" formatCode="#,##0.00_);\(#,##0.00\)">
                  <c:v>1061725</c:v>
                </c:pt>
                <c:pt idx="6" formatCode="#,##0.00_);\(#,##0.00\)">
                  <c:v>1065725</c:v>
                </c:pt>
                <c:pt idx="7" formatCode="#,##0.00_);\(#,##0.00\)">
                  <c:v>1078725</c:v>
                </c:pt>
                <c:pt idx="8" formatCode="#,##0.00_);\(#,##0.00\)">
                  <c:v>1085225</c:v>
                </c:pt>
                <c:pt idx="9" formatCode="#,##0.00_);\(#,##0.00\)">
                  <c:v>1095475</c:v>
                </c:pt>
                <c:pt idx="10" formatCode="#,##0.00_);\(#,##0.00\)">
                  <c:v>1104225</c:v>
                </c:pt>
                <c:pt idx="11" formatCode="#,##0.00_);\(#,##0.00\)">
                  <c:v>1101475</c:v>
                </c:pt>
                <c:pt idx="12" formatCode="#,##0.00_);\(#,##0.00\)">
                  <c:v>1082725</c:v>
                </c:pt>
                <c:pt idx="13" formatCode="#,##0.00_);\(#,##0.00\)">
                  <c:v>1343725</c:v>
                </c:pt>
                <c:pt idx="14" formatCode="#,##0.00_);\(#,##0.00\)">
                  <c:v>1340475</c:v>
                </c:pt>
                <c:pt idx="15" formatCode="#,##0.00_);\(#,##0.00\)">
                  <c:v>1340475</c:v>
                </c:pt>
                <c:pt idx="16" formatCode="#,##0.00_);\(#,##0.00\)">
                  <c:v>1343475</c:v>
                </c:pt>
                <c:pt idx="17" formatCode="#,##0.00_);\(#,##0.00\)">
                  <c:v>1339225</c:v>
                </c:pt>
                <c:pt idx="18" formatCode="#,##0.00_);\(#,##0.00\)">
                  <c:v>1342600</c:v>
                </c:pt>
                <c:pt idx="19" formatCode="#,##0.00_);\(#,##0.00\)">
                  <c:v>2658950</c:v>
                </c:pt>
                <c:pt idx="20" formatCode="#,##0.00_);\(#,##0.00\)">
                  <c:v>2659100</c:v>
                </c:pt>
                <c:pt idx="21" formatCode="#,##0.00_);\(#,##0.00\)">
                  <c:v>2659525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7E-4100-96CF-D7A9955FA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2563120"/>
        <c:axId val="582564080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'Outstanding DS'!$I$4</c15:sqref>
                        </c15:formulaRef>
                      </c:ext>
                    </c:extLst>
                    <c:strCache>
                      <c:ptCount val="1"/>
                      <c:pt idx="0">
                        <c:v>2020 VacCon Loan (Truck #1)</c:v>
                      </c:pt>
                    </c:strCache>
                  </c:strRef>
                </c:tx>
                <c:spPr>
                  <a:pattFill prst="dkUpDiag">
                    <a:fgClr>
                      <a:srgbClr val="7030A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'Outstanding DS'!$I$6:$I$43</c15:sqref>
                        </c15:formulaRef>
                      </c:ext>
                    </c:extLst>
                    <c:numCache>
                      <c:formatCode>#,##0.00_);\(#,##0.00\)</c:formatCode>
                      <c:ptCount val="38"/>
                      <c:pt idx="0">
                        <c:v>91305.698999999993</c:v>
                      </c:pt>
                      <c:pt idx="1">
                        <c:v>22826.428400000001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2E7E-4100-96CF-D7A9955FAC41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DS'!$J$4</c15:sqref>
                        </c15:formulaRef>
                      </c:ext>
                    </c:extLst>
                    <c:strCache>
                      <c:ptCount val="1"/>
                      <c:pt idx="0">
                        <c:v>2020 VacCon Loan (Truck #2)</c:v>
                      </c:pt>
                    </c:strCache>
                  </c:strRef>
                </c:tx>
                <c:spPr>
                  <a:pattFill prst="pct70">
                    <a:fgClr>
                      <a:srgbClr val="00B05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DS'!$J$6:$J$43</c15:sqref>
                        </c15:formulaRef>
                      </c:ext>
                    </c:extLst>
                    <c:numCache>
                      <c:formatCode>#,##0.00_);\(#,##0.00\)</c:formatCode>
                      <c:ptCount val="38"/>
                      <c:pt idx="0">
                        <c:v>90472.024399999995</c:v>
                      </c:pt>
                      <c:pt idx="1">
                        <c:v>90478.594400000002</c:v>
                      </c:pt>
                      <c:pt idx="2">
                        <c:v>45236.012199999997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E7E-4100-96CF-D7A9955FAC41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DS'!$K$4</c15:sqref>
                        </c15:formulaRef>
                      </c:ext>
                    </c:extLst>
                    <c:strCache>
                      <c:ptCount val="1"/>
                      <c:pt idx="0">
                        <c:v>OP HQ Internal</c:v>
                      </c:pt>
                    </c:strCache>
                  </c:strRef>
                </c:tx>
                <c:spPr>
                  <a:pattFill prst="dkHorz">
                    <a:fgClr>
                      <a:srgbClr val="FFC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DS'!$K$6:$K$43</c15:sqref>
                        </c15:formulaRef>
                      </c:ext>
                    </c:extLst>
                    <c:numCache>
                      <c:formatCode>General</c:formatCode>
                      <c:ptCount val="3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E7E-4100-96CF-D7A9955FAC41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DS'!$L$4</c15:sqref>
                        </c15:formulaRef>
                      </c:ext>
                    </c:extLst>
                    <c:strCache>
                      <c:ptCount val="1"/>
                      <c:pt idx="0">
                        <c:v>SEWD (New Hogan)</c:v>
                      </c:pt>
                    </c:strCache>
                  </c:strRef>
                </c:tx>
                <c:spPr>
                  <a:pattFill prst="narVert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'Outstanding DS'!$L$6:$L$43</c15:sqref>
                        </c15:formulaRef>
                      </c:ext>
                    </c:extLst>
                    <c:numCache>
                      <c:formatCode>#,##0.00_);\(#,##0.00\)</c:formatCode>
                      <c:ptCount val="38"/>
                      <c:pt idx="0">
                        <c:v>55751.487000000001</c:v>
                      </c:pt>
                      <c:pt idx="1">
                        <c:v>55752.114800000003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E7E-4100-96CF-D7A9955FAC41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8"/>
          <c:order val="8"/>
          <c:tx>
            <c:strRef>
              <c:f>'Outstanding DS with 2025 PO'!$V$4</c:f>
              <c:strCache>
                <c:ptCount val="1"/>
                <c:pt idx="0">
                  <c:v>Required Water Net Revenues (1.25x Senior Debt and at least 1x All Debt)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'Outstanding DS with 2025 PP'!$A$6:$A$43</c:f>
              <c:numCache>
                <c:formatCode>General</c:formatCode>
                <c:ptCount val="38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  <c:pt idx="27">
                  <c:v>2051</c:v>
                </c:pt>
                <c:pt idx="28">
                  <c:v>2052</c:v>
                </c:pt>
                <c:pt idx="29">
                  <c:v>2053</c:v>
                </c:pt>
                <c:pt idx="30">
                  <c:v>2054</c:v>
                </c:pt>
                <c:pt idx="31">
                  <c:v>2055</c:v>
                </c:pt>
                <c:pt idx="32">
                  <c:v>2056</c:v>
                </c:pt>
                <c:pt idx="33">
                  <c:v>2057</c:v>
                </c:pt>
                <c:pt idx="34">
                  <c:v>2058</c:v>
                </c:pt>
                <c:pt idx="35">
                  <c:v>2059</c:v>
                </c:pt>
                <c:pt idx="36">
                  <c:v>2060</c:v>
                </c:pt>
                <c:pt idx="37">
                  <c:v>2061</c:v>
                </c:pt>
              </c:numCache>
            </c:numRef>
          </c:cat>
          <c:val>
            <c:numRef>
              <c:f>'Outstanding DS with 2025 PO'!$V$6:$V$43</c:f>
              <c:numCache>
                <c:formatCode>#,##0.00_);\(#,##0.00\)</c:formatCode>
                <c:ptCount val="38"/>
                <c:pt idx="0">
                  <c:v>2390524.3200000003</c:v>
                </c:pt>
                <c:pt idx="1">
                  <c:v>2382523.13</c:v>
                </c:pt>
                <c:pt idx="2">
                  <c:v>3665385.7649999997</c:v>
                </c:pt>
                <c:pt idx="3">
                  <c:v>3668350.1875</c:v>
                </c:pt>
                <c:pt idx="4">
                  <c:v>3667111.0525000002</c:v>
                </c:pt>
                <c:pt idx="5">
                  <c:v>3668793.7749999999</c:v>
                </c:pt>
                <c:pt idx="6">
                  <c:v>3663503.5400000005</c:v>
                </c:pt>
                <c:pt idx="7">
                  <c:v>3668359.5149999997</c:v>
                </c:pt>
                <c:pt idx="8">
                  <c:v>3665486.6749999998</c:v>
                </c:pt>
                <c:pt idx="9">
                  <c:v>3667946.8825000003</c:v>
                </c:pt>
                <c:pt idx="10">
                  <c:v>3665519.4449999998</c:v>
                </c:pt>
                <c:pt idx="11">
                  <c:v>3665438.6150000002</c:v>
                </c:pt>
                <c:pt idx="12">
                  <c:v>3667161.0999999996</c:v>
                </c:pt>
                <c:pt idx="13">
                  <c:v>3668724.0249999994</c:v>
                </c:pt>
                <c:pt idx="14">
                  <c:v>3663925.8499999996</c:v>
                </c:pt>
                <c:pt idx="15">
                  <c:v>3664554.625</c:v>
                </c:pt>
                <c:pt idx="16">
                  <c:v>3667721.5750000002</c:v>
                </c:pt>
                <c:pt idx="17">
                  <c:v>3662864.1625000001</c:v>
                </c:pt>
                <c:pt idx="18">
                  <c:v>3667502.6500000004</c:v>
                </c:pt>
                <c:pt idx="19">
                  <c:v>3667049.8625000003</c:v>
                </c:pt>
                <c:pt idx="20">
                  <c:v>3667008.7749999999</c:v>
                </c:pt>
                <c:pt idx="21">
                  <c:v>3667219.875</c:v>
                </c:pt>
                <c:pt idx="22">
                  <c:v>342401.9</c:v>
                </c:pt>
                <c:pt idx="23">
                  <c:v>343272.2</c:v>
                </c:pt>
                <c:pt idx="24">
                  <c:v>342776.26250000001</c:v>
                </c:pt>
                <c:pt idx="25">
                  <c:v>343559.55000000005</c:v>
                </c:pt>
                <c:pt idx="26">
                  <c:v>342973.76250000001</c:v>
                </c:pt>
                <c:pt idx="27">
                  <c:v>343664.38750000001</c:v>
                </c:pt>
                <c:pt idx="28">
                  <c:v>342983.13750000001</c:v>
                </c:pt>
                <c:pt idx="29">
                  <c:v>343451.9</c:v>
                </c:pt>
                <c:pt idx="30">
                  <c:v>342672.375</c:v>
                </c:pt>
                <c:pt idx="31">
                  <c:v>343163.61250000005</c:v>
                </c:pt>
                <c:pt idx="32">
                  <c:v>343527.35</c:v>
                </c:pt>
                <c:pt idx="33">
                  <c:v>218068.75</c:v>
                </c:pt>
                <c:pt idx="34">
                  <c:v>217068.75</c:v>
                </c:pt>
                <c:pt idx="35">
                  <c:v>217275</c:v>
                </c:pt>
                <c:pt idx="36">
                  <c:v>217415.625</c:v>
                </c:pt>
                <c:pt idx="37">
                  <c:v>217490.625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E7E-4100-96CF-D7A9955FAC41}"/>
            </c:ext>
          </c:extLst>
        </c:ser>
        <c:ser>
          <c:idx val="9"/>
          <c:order val="9"/>
          <c:tx>
            <c:strRef>
              <c:f>'Outstanding DS'!$Z$4</c:f>
              <c:strCache>
                <c:ptCount val="1"/>
                <c:pt idx="0">
                  <c:v>FY 2024 Net Revenues (Per ACFR)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'Outstanding DS with 2025 PP'!$A$6:$A$43</c:f>
              <c:numCache>
                <c:formatCode>General</c:formatCode>
                <c:ptCount val="38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  <c:pt idx="23">
                  <c:v>2047</c:v>
                </c:pt>
                <c:pt idx="24">
                  <c:v>2048</c:v>
                </c:pt>
                <c:pt idx="25">
                  <c:v>2049</c:v>
                </c:pt>
                <c:pt idx="26">
                  <c:v>2050</c:v>
                </c:pt>
                <c:pt idx="27">
                  <c:v>2051</c:v>
                </c:pt>
                <c:pt idx="28">
                  <c:v>2052</c:v>
                </c:pt>
                <c:pt idx="29">
                  <c:v>2053</c:v>
                </c:pt>
                <c:pt idx="30">
                  <c:v>2054</c:v>
                </c:pt>
                <c:pt idx="31">
                  <c:v>2055</c:v>
                </c:pt>
                <c:pt idx="32">
                  <c:v>2056</c:v>
                </c:pt>
                <c:pt idx="33">
                  <c:v>2057</c:v>
                </c:pt>
                <c:pt idx="34">
                  <c:v>2058</c:v>
                </c:pt>
                <c:pt idx="35">
                  <c:v>2059</c:v>
                </c:pt>
                <c:pt idx="36">
                  <c:v>2060</c:v>
                </c:pt>
                <c:pt idx="37">
                  <c:v>2061</c:v>
                </c:pt>
              </c:numCache>
            </c:numRef>
          </c:cat>
          <c:val>
            <c:numRef>
              <c:f>'Outstanding DS'!$Z$6:$Z$43</c:f>
              <c:numCache>
                <c:formatCode>#,##0_);\(#,##0\)</c:formatCode>
                <c:ptCount val="38"/>
                <c:pt idx="0">
                  <c:v>5462607</c:v>
                </c:pt>
                <c:pt idx="1">
                  <c:v>5462607</c:v>
                </c:pt>
                <c:pt idx="2">
                  <c:v>5462607</c:v>
                </c:pt>
                <c:pt idx="3">
                  <c:v>5462607</c:v>
                </c:pt>
                <c:pt idx="4">
                  <c:v>5462607</c:v>
                </c:pt>
                <c:pt idx="5">
                  <c:v>5462607</c:v>
                </c:pt>
                <c:pt idx="6">
                  <c:v>5462607</c:v>
                </c:pt>
                <c:pt idx="7">
                  <c:v>5462607</c:v>
                </c:pt>
                <c:pt idx="8">
                  <c:v>5462607</c:v>
                </c:pt>
                <c:pt idx="9">
                  <c:v>5462607</c:v>
                </c:pt>
                <c:pt idx="10">
                  <c:v>5462607</c:v>
                </c:pt>
                <c:pt idx="11">
                  <c:v>5462607</c:v>
                </c:pt>
                <c:pt idx="12">
                  <c:v>5462607</c:v>
                </c:pt>
                <c:pt idx="13">
                  <c:v>5462607</c:v>
                </c:pt>
                <c:pt idx="14">
                  <c:v>5462607</c:v>
                </c:pt>
                <c:pt idx="15">
                  <c:v>5462607</c:v>
                </c:pt>
                <c:pt idx="16">
                  <c:v>5462607</c:v>
                </c:pt>
                <c:pt idx="17">
                  <c:v>5462607</c:v>
                </c:pt>
                <c:pt idx="18">
                  <c:v>5462607</c:v>
                </c:pt>
                <c:pt idx="19">
                  <c:v>5462607</c:v>
                </c:pt>
                <c:pt idx="20">
                  <c:v>5462607</c:v>
                </c:pt>
                <c:pt idx="21">
                  <c:v>5462607</c:v>
                </c:pt>
                <c:pt idx="22">
                  <c:v>5462607</c:v>
                </c:pt>
                <c:pt idx="23">
                  <c:v>5462607</c:v>
                </c:pt>
                <c:pt idx="24">
                  <c:v>5462607</c:v>
                </c:pt>
                <c:pt idx="25">
                  <c:v>5462607</c:v>
                </c:pt>
                <c:pt idx="26">
                  <c:v>5462607</c:v>
                </c:pt>
                <c:pt idx="27">
                  <c:v>5462607</c:v>
                </c:pt>
                <c:pt idx="28">
                  <c:v>5462607</c:v>
                </c:pt>
                <c:pt idx="29">
                  <c:v>5462607</c:v>
                </c:pt>
                <c:pt idx="30">
                  <c:v>5462607</c:v>
                </c:pt>
                <c:pt idx="31">
                  <c:v>5462607</c:v>
                </c:pt>
                <c:pt idx="32">
                  <c:v>5462607</c:v>
                </c:pt>
                <c:pt idx="33">
                  <c:v>5462607</c:v>
                </c:pt>
                <c:pt idx="34">
                  <c:v>5462607</c:v>
                </c:pt>
                <c:pt idx="35">
                  <c:v>5462607</c:v>
                </c:pt>
                <c:pt idx="36">
                  <c:v>5462607</c:v>
                </c:pt>
                <c:pt idx="37">
                  <c:v>5462607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E7E-4100-96CF-D7A9955FA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563120"/>
        <c:axId val="582564080"/>
      </c:lineChart>
      <c:catAx>
        <c:axId val="582563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64080"/>
        <c:crosses val="autoZero"/>
        <c:auto val="1"/>
        <c:lblAlgn val="ctr"/>
        <c:lblOffset val="100"/>
        <c:noMultiLvlLbl val="0"/>
      </c:catAx>
      <c:valAx>
        <c:axId val="58256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 Debt Service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6312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652714605875337"/>
          <c:y val="0.23707304488523159"/>
          <c:w val="0.34643969566813865"/>
          <c:h val="0.546588775677596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10- and 30-Year MMD since January 1, 2025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6124577524942348E-2"/>
          <c:y val="0.19080895847994983"/>
          <c:w val="0.93262090848445611"/>
          <c:h val="0.75651714751085364"/>
        </c:manualLayout>
      </c:layout>
      <c:lineChart>
        <c:grouping val="standard"/>
        <c:varyColors val="0"/>
        <c:ser>
          <c:idx val="2"/>
          <c:order val="0"/>
          <c:tx>
            <c:strRef>
              <c:f>'mmd-interactive_04142025_0359PM'!$B$1</c:f>
              <c:strCache>
                <c:ptCount val="1"/>
                <c:pt idx="0">
                  <c:v>10-Year MMD</c:v>
                </c:pt>
              </c:strCache>
            </c:strRef>
          </c:tx>
          <c:spPr>
            <a:ln w="34925" cap="rnd">
              <a:solidFill>
                <a:srgbClr val="51D2BC"/>
              </a:solidFill>
              <a:round/>
            </a:ln>
            <a:effectLst/>
          </c:spPr>
          <c:marker>
            <c:symbol val="none"/>
          </c:marker>
          <c:cat>
            <c:numRef>
              <c:f>'mmd-interactive_04142025_0359PM'!$A$2:$A$71</c:f>
              <c:numCache>
                <c:formatCode>m/d/yyyy</c:formatCode>
                <c:ptCount val="70"/>
                <c:pt idx="0">
                  <c:v>45659</c:v>
                </c:pt>
                <c:pt idx="1">
                  <c:v>45660</c:v>
                </c:pt>
                <c:pt idx="2">
                  <c:v>45663</c:v>
                </c:pt>
                <c:pt idx="3">
                  <c:v>45664</c:v>
                </c:pt>
                <c:pt idx="4">
                  <c:v>45665</c:v>
                </c:pt>
                <c:pt idx="5">
                  <c:v>45666</c:v>
                </c:pt>
                <c:pt idx="6">
                  <c:v>45667</c:v>
                </c:pt>
                <c:pt idx="7">
                  <c:v>45670</c:v>
                </c:pt>
                <c:pt idx="8">
                  <c:v>45671</c:v>
                </c:pt>
                <c:pt idx="9">
                  <c:v>45672</c:v>
                </c:pt>
                <c:pt idx="10">
                  <c:v>45673</c:v>
                </c:pt>
                <c:pt idx="11">
                  <c:v>45674</c:v>
                </c:pt>
                <c:pt idx="12">
                  <c:v>45678</c:v>
                </c:pt>
                <c:pt idx="13">
                  <c:v>45679</c:v>
                </c:pt>
                <c:pt idx="14">
                  <c:v>45680</c:v>
                </c:pt>
                <c:pt idx="15">
                  <c:v>45681</c:v>
                </c:pt>
                <c:pt idx="16">
                  <c:v>45684</c:v>
                </c:pt>
                <c:pt idx="17">
                  <c:v>45685</c:v>
                </c:pt>
                <c:pt idx="18">
                  <c:v>45686</c:v>
                </c:pt>
                <c:pt idx="19">
                  <c:v>45687</c:v>
                </c:pt>
                <c:pt idx="20">
                  <c:v>45688</c:v>
                </c:pt>
                <c:pt idx="21">
                  <c:v>45691</c:v>
                </c:pt>
                <c:pt idx="22">
                  <c:v>45692</c:v>
                </c:pt>
                <c:pt idx="23">
                  <c:v>45693</c:v>
                </c:pt>
                <c:pt idx="24">
                  <c:v>45694</c:v>
                </c:pt>
                <c:pt idx="25">
                  <c:v>45695</c:v>
                </c:pt>
                <c:pt idx="26">
                  <c:v>45698</c:v>
                </c:pt>
                <c:pt idx="27">
                  <c:v>45699</c:v>
                </c:pt>
                <c:pt idx="28">
                  <c:v>45700</c:v>
                </c:pt>
                <c:pt idx="29">
                  <c:v>45701</c:v>
                </c:pt>
                <c:pt idx="30">
                  <c:v>45702</c:v>
                </c:pt>
                <c:pt idx="31">
                  <c:v>45706</c:v>
                </c:pt>
                <c:pt idx="32">
                  <c:v>45707</c:v>
                </c:pt>
                <c:pt idx="33">
                  <c:v>45708</c:v>
                </c:pt>
                <c:pt idx="34">
                  <c:v>45709</c:v>
                </c:pt>
                <c:pt idx="35">
                  <c:v>45712</c:v>
                </c:pt>
                <c:pt idx="36">
                  <c:v>45713</c:v>
                </c:pt>
                <c:pt idx="37">
                  <c:v>45714</c:v>
                </c:pt>
                <c:pt idx="38">
                  <c:v>45715</c:v>
                </c:pt>
                <c:pt idx="39">
                  <c:v>45716</c:v>
                </c:pt>
                <c:pt idx="40">
                  <c:v>45719</c:v>
                </c:pt>
                <c:pt idx="41">
                  <c:v>45720</c:v>
                </c:pt>
                <c:pt idx="42">
                  <c:v>45721</c:v>
                </c:pt>
                <c:pt idx="43">
                  <c:v>45722</c:v>
                </c:pt>
                <c:pt idx="44">
                  <c:v>45723</c:v>
                </c:pt>
                <c:pt idx="45">
                  <c:v>45726</c:v>
                </c:pt>
                <c:pt idx="46">
                  <c:v>45727</c:v>
                </c:pt>
                <c:pt idx="47">
                  <c:v>45728</c:v>
                </c:pt>
                <c:pt idx="48">
                  <c:v>45729</c:v>
                </c:pt>
                <c:pt idx="49">
                  <c:v>45730</c:v>
                </c:pt>
                <c:pt idx="50">
                  <c:v>45733</c:v>
                </c:pt>
                <c:pt idx="51">
                  <c:v>45734</c:v>
                </c:pt>
                <c:pt idx="52">
                  <c:v>45735</c:v>
                </c:pt>
                <c:pt idx="53">
                  <c:v>45736</c:v>
                </c:pt>
                <c:pt idx="54">
                  <c:v>45737</c:v>
                </c:pt>
                <c:pt idx="55">
                  <c:v>45740</c:v>
                </c:pt>
                <c:pt idx="56">
                  <c:v>45741</c:v>
                </c:pt>
                <c:pt idx="57">
                  <c:v>45742</c:v>
                </c:pt>
                <c:pt idx="58">
                  <c:v>45743</c:v>
                </c:pt>
                <c:pt idx="59">
                  <c:v>45744</c:v>
                </c:pt>
                <c:pt idx="60">
                  <c:v>45747</c:v>
                </c:pt>
                <c:pt idx="61">
                  <c:v>45748</c:v>
                </c:pt>
                <c:pt idx="62">
                  <c:v>45749</c:v>
                </c:pt>
                <c:pt idx="63">
                  <c:v>45750</c:v>
                </c:pt>
                <c:pt idx="64">
                  <c:v>45751</c:v>
                </c:pt>
                <c:pt idx="65">
                  <c:v>45754</c:v>
                </c:pt>
                <c:pt idx="66">
                  <c:v>45755</c:v>
                </c:pt>
                <c:pt idx="67">
                  <c:v>45756</c:v>
                </c:pt>
                <c:pt idx="68">
                  <c:v>45757</c:v>
                </c:pt>
                <c:pt idx="69">
                  <c:v>45758</c:v>
                </c:pt>
              </c:numCache>
            </c:numRef>
          </c:cat>
          <c:val>
            <c:numRef>
              <c:f>'mmd-interactive_04142025_0359PM'!$B$2:$B$71</c:f>
              <c:numCache>
                <c:formatCode>0.000%</c:formatCode>
                <c:ptCount val="70"/>
                <c:pt idx="0">
                  <c:v>3.0600000000000002E-2</c:v>
                </c:pt>
                <c:pt idx="1">
                  <c:v>3.04E-2</c:v>
                </c:pt>
                <c:pt idx="2">
                  <c:v>3.04E-2</c:v>
                </c:pt>
                <c:pt idx="3">
                  <c:v>3.04E-2</c:v>
                </c:pt>
                <c:pt idx="4">
                  <c:v>3.1E-2</c:v>
                </c:pt>
                <c:pt idx="5">
                  <c:v>3.1E-2</c:v>
                </c:pt>
                <c:pt idx="6">
                  <c:v>3.1699999999999999E-2</c:v>
                </c:pt>
                <c:pt idx="7">
                  <c:v>3.2199999999999999E-2</c:v>
                </c:pt>
                <c:pt idx="8">
                  <c:v>3.2400000000000005E-2</c:v>
                </c:pt>
                <c:pt idx="9">
                  <c:v>3.2000000000000001E-2</c:v>
                </c:pt>
                <c:pt idx="10">
                  <c:v>3.1800000000000002E-2</c:v>
                </c:pt>
                <c:pt idx="11">
                  <c:v>3.15E-2</c:v>
                </c:pt>
                <c:pt idx="12">
                  <c:v>3.1099999999999999E-2</c:v>
                </c:pt>
                <c:pt idx="13">
                  <c:v>3.0699999999999998E-2</c:v>
                </c:pt>
                <c:pt idx="14">
                  <c:v>3.0699999999999998E-2</c:v>
                </c:pt>
                <c:pt idx="15">
                  <c:v>3.0699999999999998E-2</c:v>
                </c:pt>
                <c:pt idx="16">
                  <c:v>0.03</c:v>
                </c:pt>
                <c:pt idx="17">
                  <c:v>0.03</c:v>
                </c:pt>
                <c:pt idx="18">
                  <c:v>0.03</c:v>
                </c:pt>
                <c:pt idx="19">
                  <c:v>2.9700000000000001E-2</c:v>
                </c:pt>
                <c:pt idx="20">
                  <c:v>2.9700000000000001E-2</c:v>
                </c:pt>
                <c:pt idx="21">
                  <c:v>2.9700000000000001E-2</c:v>
                </c:pt>
                <c:pt idx="22">
                  <c:v>2.9500000000000002E-2</c:v>
                </c:pt>
                <c:pt idx="23">
                  <c:v>2.8900000000000002E-2</c:v>
                </c:pt>
                <c:pt idx="24">
                  <c:v>2.8900000000000002E-2</c:v>
                </c:pt>
                <c:pt idx="25">
                  <c:v>2.9100000000000001E-2</c:v>
                </c:pt>
                <c:pt idx="26">
                  <c:v>2.9100000000000001E-2</c:v>
                </c:pt>
                <c:pt idx="27">
                  <c:v>2.9500000000000002E-2</c:v>
                </c:pt>
                <c:pt idx="28">
                  <c:v>3.0699999999999998E-2</c:v>
                </c:pt>
                <c:pt idx="29">
                  <c:v>3.0499999999999999E-2</c:v>
                </c:pt>
                <c:pt idx="30">
                  <c:v>3.0200000000000001E-2</c:v>
                </c:pt>
                <c:pt idx="31">
                  <c:v>0.03</c:v>
                </c:pt>
                <c:pt idx="32">
                  <c:v>0.03</c:v>
                </c:pt>
                <c:pt idx="33">
                  <c:v>0.03</c:v>
                </c:pt>
                <c:pt idx="34">
                  <c:v>2.9600000000000001E-2</c:v>
                </c:pt>
                <c:pt idx="35">
                  <c:v>2.9600000000000001E-2</c:v>
                </c:pt>
                <c:pt idx="36">
                  <c:v>2.8799999999999999E-2</c:v>
                </c:pt>
                <c:pt idx="37">
                  <c:v>2.87E-2</c:v>
                </c:pt>
                <c:pt idx="38">
                  <c:v>2.86E-2</c:v>
                </c:pt>
                <c:pt idx="39">
                  <c:v>2.86E-2</c:v>
                </c:pt>
                <c:pt idx="40">
                  <c:v>2.87E-2</c:v>
                </c:pt>
                <c:pt idx="41">
                  <c:v>2.87E-2</c:v>
                </c:pt>
                <c:pt idx="42">
                  <c:v>2.87E-2</c:v>
                </c:pt>
                <c:pt idx="43">
                  <c:v>2.9600000000000001E-2</c:v>
                </c:pt>
                <c:pt idx="44">
                  <c:v>2.9600000000000001E-2</c:v>
                </c:pt>
                <c:pt idx="45">
                  <c:v>2.9600000000000001E-2</c:v>
                </c:pt>
                <c:pt idx="46">
                  <c:v>2.9600000000000001E-2</c:v>
                </c:pt>
                <c:pt idx="47">
                  <c:v>3.0800000000000001E-2</c:v>
                </c:pt>
                <c:pt idx="48">
                  <c:v>3.1200000000000002E-2</c:v>
                </c:pt>
                <c:pt idx="49">
                  <c:v>3.1200000000000002E-2</c:v>
                </c:pt>
                <c:pt idx="50">
                  <c:v>3.1200000000000002E-2</c:v>
                </c:pt>
                <c:pt idx="51">
                  <c:v>3.1200000000000002E-2</c:v>
                </c:pt>
                <c:pt idx="52">
                  <c:v>3.1600000000000003E-2</c:v>
                </c:pt>
                <c:pt idx="53">
                  <c:v>3.1300000000000001E-2</c:v>
                </c:pt>
                <c:pt idx="54">
                  <c:v>3.1300000000000001E-2</c:v>
                </c:pt>
                <c:pt idx="55">
                  <c:v>3.15E-2</c:v>
                </c:pt>
                <c:pt idx="56">
                  <c:v>3.2000000000000001E-2</c:v>
                </c:pt>
                <c:pt idx="57">
                  <c:v>3.3000000000000002E-2</c:v>
                </c:pt>
                <c:pt idx="58">
                  <c:v>3.32E-2</c:v>
                </c:pt>
                <c:pt idx="59">
                  <c:v>3.3000000000000002E-2</c:v>
                </c:pt>
                <c:pt idx="60">
                  <c:v>3.2599999999999997E-2</c:v>
                </c:pt>
                <c:pt idx="61">
                  <c:v>3.2099999999999997E-2</c:v>
                </c:pt>
                <c:pt idx="62">
                  <c:v>3.2099999999999997E-2</c:v>
                </c:pt>
                <c:pt idx="63">
                  <c:v>3.0899999999999997E-2</c:v>
                </c:pt>
                <c:pt idx="64">
                  <c:v>2.9700000000000001E-2</c:v>
                </c:pt>
                <c:pt idx="65">
                  <c:v>3.32E-2</c:v>
                </c:pt>
                <c:pt idx="66">
                  <c:v>3.5400000000000001E-2</c:v>
                </c:pt>
                <c:pt idx="67">
                  <c:v>3.8900000000000004E-2</c:v>
                </c:pt>
                <c:pt idx="68">
                  <c:v>3.4099999999999998E-2</c:v>
                </c:pt>
                <c:pt idx="69">
                  <c:v>3.6600000000000001E-2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24-49FB-A36B-D0F2616D5DD5}"/>
            </c:ext>
          </c:extLst>
        </c:ser>
        <c:ser>
          <c:idx val="3"/>
          <c:order val="1"/>
          <c:tx>
            <c:strRef>
              <c:f>'mmd-interactive_04142025_0359PM'!$C$1</c:f>
              <c:strCache>
                <c:ptCount val="1"/>
                <c:pt idx="0">
                  <c:v>30-Year MMD</c:v>
                </c:pt>
              </c:strCache>
            </c:strRef>
          </c:tx>
          <c:spPr>
            <a:ln w="34925" cap="rnd">
              <a:solidFill>
                <a:srgbClr val="0071CE"/>
              </a:solidFill>
              <a:round/>
            </a:ln>
            <a:effectLst/>
          </c:spPr>
          <c:marker>
            <c:symbol val="none"/>
          </c:marker>
          <c:cat>
            <c:numRef>
              <c:f>'mmd-interactive_04142025_0359PM'!$A$2:$A$71</c:f>
              <c:numCache>
                <c:formatCode>m/d/yyyy</c:formatCode>
                <c:ptCount val="70"/>
                <c:pt idx="0">
                  <c:v>45659</c:v>
                </c:pt>
                <c:pt idx="1">
                  <c:v>45660</c:v>
                </c:pt>
                <c:pt idx="2">
                  <c:v>45663</c:v>
                </c:pt>
                <c:pt idx="3">
                  <c:v>45664</c:v>
                </c:pt>
                <c:pt idx="4">
                  <c:v>45665</c:v>
                </c:pt>
                <c:pt idx="5">
                  <c:v>45666</c:v>
                </c:pt>
                <c:pt idx="6">
                  <c:v>45667</c:v>
                </c:pt>
                <c:pt idx="7">
                  <c:v>45670</c:v>
                </c:pt>
                <c:pt idx="8">
                  <c:v>45671</c:v>
                </c:pt>
                <c:pt idx="9">
                  <c:v>45672</c:v>
                </c:pt>
                <c:pt idx="10">
                  <c:v>45673</c:v>
                </c:pt>
                <c:pt idx="11">
                  <c:v>45674</c:v>
                </c:pt>
                <c:pt idx="12">
                  <c:v>45678</c:v>
                </c:pt>
                <c:pt idx="13">
                  <c:v>45679</c:v>
                </c:pt>
                <c:pt idx="14">
                  <c:v>45680</c:v>
                </c:pt>
                <c:pt idx="15">
                  <c:v>45681</c:v>
                </c:pt>
                <c:pt idx="16">
                  <c:v>45684</c:v>
                </c:pt>
                <c:pt idx="17">
                  <c:v>45685</c:v>
                </c:pt>
                <c:pt idx="18">
                  <c:v>45686</c:v>
                </c:pt>
                <c:pt idx="19">
                  <c:v>45687</c:v>
                </c:pt>
                <c:pt idx="20">
                  <c:v>45688</c:v>
                </c:pt>
                <c:pt idx="21">
                  <c:v>45691</c:v>
                </c:pt>
                <c:pt idx="22">
                  <c:v>45692</c:v>
                </c:pt>
                <c:pt idx="23">
                  <c:v>45693</c:v>
                </c:pt>
                <c:pt idx="24">
                  <c:v>45694</c:v>
                </c:pt>
                <c:pt idx="25">
                  <c:v>45695</c:v>
                </c:pt>
                <c:pt idx="26">
                  <c:v>45698</c:v>
                </c:pt>
                <c:pt idx="27">
                  <c:v>45699</c:v>
                </c:pt>
                <c:pt idx="28">
                  <c:v>45700</c:v>
                </c:pt>
                <c:pt idx="29">
                  <c:v>45701</c:v>
                </c:pt>
                <c:pt idx="30">
                  <c:v>45702</c:v>
                </c:pt>
                <c:pt idx="31">
                  <c:v>45706</c:v>
                </c:pt>
                <c:pt idx="32">
                  <c:v>45707</c:v>
                </c:pt>
                <c:pt idx="33">
                  <c:v>45708</c:v>
                </c:pt>
                <c:pt idx="34">
                  <c:v>45709</c:v>
                </c:pt>
                <c:pt idx="35">
                  <c:v>45712</c:v>
                </c:pt>
                <c:pt idx="36">
                  <c:v>45713</c:v>
                </c:pt>
                <c:pt idx="37">
                  <c:v>45714</c:v>
                </c:pt>
                <c:pt idx="38">
                  <c:v>45715</c:v>
                </c:pt>
                <c:pt idx="39">
                  <c:v>45716</c:v>
                </c:pt>
                <c:pt idx="40">
                  <c:v>45719</c:v>
                </c:pt>
                <c:pt idx="41">
                  <c:v>45720</c:v>
                </c:pt>
                <c:pt idx="42">
                  <c:v>45721</c:v>
                </c:pt>
                <c:pt idx="43">
                  <c:v>45722</c:v>
                </c:pt>
                <c:pt idx="44">
                  <c:v>45723</c:v>
                </c:pt>
                <c:pt idx="45">
                  <c:v>45726</c:v>
                </c:pt>
                <c:pt idx="46">
                  <c:v>45727</c:v>
                </c:pt>
                <c:pt idx="47">
                  <c:v>45728</c:v>
                </c:pt>
                <c:pt idx="48">
                  <c:v>45729</c:v>
                </c:pt>
                <c:pt idx="49">
                  <c:v>45730</c:v>
                </c:pt>
                <c:pt idx="50">
                  <c:v>45733</c:v>
                </c:pt>
                <c:pt idx="51">
                  <c:v>45734</c:v>
                </c:pt>
                <c:pt idx="52">
                  <c:v>45735</c:v>
                </c:pt>
                <c:pt idx="53">
                  <c:v>45736</c:v>
                </c:pt>
                <c:pt idx="54">
                  <c:v>45737</c:v>
                </c:pt>
                <c:pt idx="55">
                  <c:v>45740</c:v>
                </c:pt>
                <c:pt idx="56">
                  <c:v>45741</c:v>
                </c:pt>
                <c:pt idx="57">
                  <c:v>45742</c:v>
                </c:pt>
                <c:pt idx="58">
                  <c:v>45743</c:v>
                </c:pt>
                <c:pt idx="59">
                  <c:v>45744</c:v>
                </c:pt>
                <c:pt idx="60">
                  <c:v>45747</c:v>
                </c:pt>
                <c:pt idx="61">
                  <c:v>45748</c:v>
                </c:pt>
                <c:pt idx="62">
                  <c:v>45749</c:v>
                </c:pt>
                <c:pt idx="63">
                  <c:v>45750</c:v>
                </c:pt>
                <c:pt idx="64">
                  <c:v>45751</c:v>
                </c:pt>
                <c:pt idx="65">
                  <c:v>45754</c:v>
                </c:pt>
                <c:pt idx="66">
                  <c:v>45755</c:v>
                </c:pt>
                <c:pt idx="67">
                  <c:v>45756</c:v>
                </c:pt>
                <c:pt idx="68">
                  <c:v>45757</c:v>
                </c:pt>
                <c:pt idx="69">
                  <c:v>45758</c:v>
                </c:pt>
              </c:numCache>
            </c:numRef>
          </c:cat>
          <c:val>
            <c:numRef>
              <c:f>'mmd-interactive_04142025_0359PM'!$C$2:$C$71</c:f>
              <c:numCache>
                <c:formatCode>0.000%</c:formatCode>
                <c:ptCount val="70"/>
                <c:pt idx="0">
                  <c:v>3.8900000000000004E-2</c:v>
                </c:pt>
                <c:pt idx="1">
                  <c:v>3.8900000000000004E-2</c:v>
                </c:pt>
                <c:pt idx="2">
                  <c:v>3.8900000000000004E-2</c:v>
                </c:pt>
                <c:pt idx="3">
                  <c:v>3.8900000000000004E-2</c:v>
                </c:pt>
                <c:pt idx="4">
                  <c:v>3.9900000000000005E-2</c:v>
                </c:pt>
                <c:pt idx="5">
                  <c:v>3.9900000000000005E-2</c:v>
                </c:pt>
                <c:pt idx="6">
                  <c:v>4.0599999999999997E-2</c:v>
                </c:pt>
                <c:pt idx="7">
                  <c:v>4.1100000000000005E-2</c:v>
                </c:pt>
                <c:pt idx="8">
                  <c:v>4.1100000000000005E-2</c:v>
                </c:pt>
                <c:pt idx="9">
                  <c:v>4.07E-2</c:v>
                </c:pt>
                <c:pt idx="10">
                  <c:v>4.07E-2</c:v>
                </c:pt>
                <c:pt idx="11">
                  <c:v>4.0399999999999998E-2</c:v>
                </c:pt>
                <c:pt idx="12">
                  <c:v>0.04</c:v>
                </c:pt>
                <c:pt idx="13">
                  <c:v>3.9800000000000002E-2</c:v>
                </c:pt>
                <c:pt idx="14">
                  <c:v>4.0199999999999993E-2</c:v>
                </c:pt>
                <c:pt idx="15">
                  <c:v>4.0199999999999993E-2</c:v>
                </c:pt>
                <c:pt idx="16">
                  <c:v>3.9599999999999996E-2</c:v>
                </c:pt>
                <c:pt idx="17">
                  <c:v>3.9599999999999996E-2</c:v>
                </c:pt>
                <c:pt idx="18">
                  <c:v>3.9699999999999999E-2</c:v>
                </c:pt>
                <c:pt idx="19">
                  <c:v>3.9699999999999999E-2</c:v>
                </c:pt>
                <c:pt idx="20">
                  <c:v>3.9699999999999999E-2</c:v>
                </c:pt>
                <c:pt idx="21">
                  <c:v>3.9699999999999999E-2</c:v>
                </c:pt>
                <c:pt idx="22">
                  <c:v>3.95E-2</c:v>
                </c:pt>
                <c:pt idx="23">
                  <c:v>3.9E-2</c:v>
                </c:pt>
                <c:pt idx="24">
                  <c:v>3.9E-2</c:v>
                </c:pt>
                <c:pt idx="25">
                  <c:v>3.9300000000000002E-2</c:v>
                </c:pt>
                <c:pt idx="26">
                  <c:v>3.9300000000000002E-2</c:v>
                </c:pt>
                <c:pt idx="27">
                  <c:v>3.9699999999999999E-2</c:v>
                </c:pt>
                <c:pt idx="28">
                  <c:v>4.0899999999999999E-2</c:v>
                </c:pt>
                <c:pt idx="29">
                  <c:v>4.0500000000000001E-2</c:v>
                </c:pt>
                <c:pt idx="30">
                  <c:v>4.0099999999999997E-2</c:v>
                </c:pt>
                <c:pt idx="31">
                  <c:v>4.0099999999999997E-2</c:v>
                </c:pt>
                <c:pt idx="32">
                  <c:v>4.0099999999999997E-2</c:v>
                </c:pt>
                <c:pt idx="33">
                  <c:v>4.0099999999999997E-2</c:v>
                </c:pt>
                <c:pt idx="34">
                  <c:v>3.9699999999999999E-2</c:v>
                </c:pt>
                <c:pt idx="35">
                  <c:v>3.9699999999999999E-2</c:v>
                </c:pt>
                <c:pt idx="36">
                  <c:v>3.9199999999999999E-2</c:v>
                </c:pt>
                <c:pt idx="37">
                  <c:v>3.9199999999999999E-2</c:v>
                </c:pt>
                <c:pt idx="38">
                  <c:v>3.9300000000000002E-2</c:v>
                </c:pt>
                <c:pt idx="39">
                  <c:v>3.9300000000000002E-2</c:v>
                </c:pt>
                <c:pt idx="40">
                  <c:v>3.9300000000000002E-2</c:v>
                </c:pt>
                <c:pt idx="41">
                  <c:v>3.9300000000000002E-2</c:v>
                </c:pt>
                <c:pt idx="42">
                  <c:v>3.9599999999999996E-2</c:v>
                </c:pt>
                <c:pt idx="43">
                  <c:v>4.0500000000000001E-2</c:v>
                </c:pt>
                <c:pt idx="44">
                  <c:v>4.0500000000000001E-2</c:v>
                </c:pt>
                <c:pt idx="45">
                  <c:v>4.0500000000000001E-2</c:v>
                </c:pt>
                <c:pt idx="46">
                  <c:v>4.07E-2</c:v>
                </c:pt>
                <c:pt idx="47">
                  <c:v>4.1900000000000007E-2</c:v>
                </c:pt>
                <c:pt idx="48">
                  <c:v>4.2199999999999994E-2</c:v>
                </c:pt>
                <c:pt idx="49">
                  <c:v>4.2099999999999999E-2</c:v>
                </c:pt>
                <c:pt idx="50">
                  <c:v>4.2000000000000003E-2</c:v>
                </c:pt>
                <c:pt idx="51">
                  <c:v>4.2000000000000003E-2</c:v>
                </c:pt>
                <c:pt idx="52">
                  <c:v>4.2000000000000003E-2</c:v>
                </c:pt>
                <c:pt idx="53">
                  <c:v>4.1599999999999998E-2</c:v>
                </c:pt>
                <c:pt idx="54">
                  <c:v>4.1599999999999998E-2</c:v>
                </c:pt>
                <c:pt idx="55">
                  <c:v>4.1599999999999998E-2</c:v>
                </c:pt>
                <c:pt idx="56">
                  <c:v>4.1900000000000007E-2</c:v>
                </c:pt>
                <c:pt idx="57">
                  <c:v>4.2900000000000001E-2</c:v>
                </c:pt>
                <c:pt idx="58">
                  <c:v>4.3099999999999999E-2</c:v>
                </c:pt>
                <c:pt idx="59">
                  <c:v>4.2800000000000005E-2</c:v>
                </c:pt>
                <c:pt idx="60">
                  <c:v>4.24E-2</c:v>
                </c:pt>
                <c:pt idx="61">
                  <c:v>4.1900000000000007E-2</c:v>
                </c:pt>
                <c:pt idx="62">
                  <c:v>4.1900000000000007E-2</c:v>
                </c:pt>
                <c:pt idx="63">
                  <c:v>4.07E-2</c:v>
                </c:pt>
                <c:pt idx="64">
                  <c:v>3.9900000000000005E-2</c:v>
                </c:pt>
                <c:pt idx="65">
                  <c:v>4.3400000000000001E-2</c:v>
                </c:pt>
                <c:pt idx="66">
                  <c:v>4.5400000000000003E-2</c:v>
                </c:pt>
                <c:pt idx="67">
                  <c:v>4.8399999999999999E-2</c:v>
                </c:pt>
                <c:pt idx="68">
                  <c:v>4.3899999999999995E-2</c:v>
                </c:pt>
                <c:pt idx="69">
                  <c:v>4.6399999999999997E-2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24-49FB-A36B-D0F2616D5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91933232"/>
        <c:axId val="991933952"/>
      </c:lineChart>
      <c:dateAx>
        <c:axId val="991933232"/>
        <c:scaling>
          <c:orientation val="minMax"/>
        </c:scaling>
        <c:delete val="0"/>
        <c:axPos val="b"/>
        <c:numFmt formatCode="m/d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1933952"/>
        <c:crosses val="autoZero"/>
        <c:auto val="1"/>
        <c:lblOffset val="100"/>
        <c:baseTimeUnit val="days"/>
      </c:dateAx>
      <c:valAx>
        <c:axId val="991933952"/>
        <c:scaling>
          <c:orientation val="minMax"/>
          <c:min val="2.5000000000000005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1933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11DED8-CAF2-48C8-9E6A-737502F84473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A11086E-291E-4517-B289-424C0ABE58FB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2400" b="1" dirty="0"/>
            <a:t>Public Offering</a:t>
          </a:r>
        </a:p>
      </dgm:t>
    </dgm:pt>
    <dgm:pt modelId="{794BC1CB-E76E-436F-8CF5-6B255E019511}" type="parTrans" cxnId="{8216CCB3-D174-4C54-ADBD-F1C19AC7827F}">
      <dgm:prSet/>
      <dgm:spPr/>
      <dgm:t>
        <a:bodyPr/>
        <a:lstStyle/>
        <a:p>
          <a:endParaRPr lang="en-US" sz="1400"/>
        </a:p>
      </dgm:t>
    </dgm:pt>
    <dgm:pt modelId="{0770D1A9-2C5B-4FCD-A840-A7EF98E97172}" type="sibTrans" cxnId="{8216CCB3-D174-4C54-ADBD-F1C19AC7827F}">
      <dgm:prSet/>
      <dgm:spPr/>
      <dgm:t>
        <a:bodyPr/>
        <a:lstStyle/>
        <a:p>
          <a:endParaRPr lang="en-US" sz="1400"/>
        </a:p>
      </dgm:t>
    </dgm:pt>
    <dgm:pt modelId="{7DFF238C-B270-403E-9136-531260664C67}">
      <dgm:prSet phldrT="[Text]" custT="1"/>
      <dgm:spPr>
        <a:solidFill>
          <a:srgbClr val="0071CE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2400" b="1" dirty="0"/>
            <a:t>Private/Direct Placement (Bank Loan)</a:t>
          </a:r>
        </a:p>
      </dgm:t>
    </dgm:pt>
    <dgm:pt modelId="{5A610FAE-65DD-44D2-B3B2-E1DB9C180C01}" type="parTrans" cxnId="{BAFE6E60-5812-4454-A7AD-2B7C35C1BBEB}">
      <dgm:prSet/>
      <dgm:spPr/>
      <dgm:t>
        <a:bodyPr/>
        <a:lstStyle/>
        <a:p>
          <a:endParaRPr lang="en-US" sz="1400"/>
        </a:p>
      </dgm:t>
    </dgm:pt>
    <dgm:pt modelId="{DE44855B-DC62-417B-B067-FCA0FCFDE05A}" type="sibTrans" cxnId="{BAFE6E60-5812-4454-A7AD-2B7C35C1BBEB}">
      <dgm:prSet/>
      <dgm:spPr/>
      <dgm:t>
        <a:bodyPr/>
        <a:lstStyle/>
        <a:p>
          <a:endParaRPr lang="en-US" sz="1400"/>
        </a:p>
      </dgm:t>
    </dgm:pt>
    <dgm:pt modelId="{EDA9BB88-4326-499D-B95F-9D7242BD9ABA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DFE0E0">
              <a:alpha val="89804"/>
            </a:srgbClr>
          </a:solidFill>
        </a:ln>
      </dgm:spPr>
      <dgm:t>
        <a:bodyPr/>
        <a:lstStyle/>
        <a:p>
          <a:r>
            <a:rPr lang="en-US" sz="1600" kern="1200" dirty="0"/>
            <a:t>Higher interest rate</a:t>
          </a:r>
        </a:p>
      </dgm:t>
    </dgm:pt>
    <dgm:pt modelId="{A9EA836C-3F79-4D11-A0AB-F4937206F628}" type="parTrans" cxnId="{94A99213-69A3-4B04-9BEE-AD98B6D3DB50}">
      <dgm:prSet/>
      <dgm:spPr/>
      <dgm:t>
        <a:bodyPr/>
        <a:lstStyle/>
        <a:p>
          <a:endParaRPr lang="en-US" sz="1400"/>
        </a:p>
      </dgm:t>
    </dgm:pt>
    <dgm:pt modelId="{C7C5E231-7985-4AC0-9377-6366C6A70B20}" type="sibTrans" cxnId="{94A99213-69A3-4B04-9BEE-AD98B6D3DB50}">
      <dgm:prSet/>
      <dgm:spPr/>
      <dgm:t>
        <a:bodyPr/>
        <a:lstStyle/>
        <a:p>
          <a:endParaRPr lang="en-US" sz="1400"/>
        </a:p>
      </dgm:t>
    </dgm:pt>
    <dgm:pt modelId="{96248800-8834-4B37-B246-58943ABE3B8D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Requires public credit rating</a:t>
          </a:r>
        </a:p>
      </dgm:t>
    </dgm:pt>
    <dgm:pt modelId="{50F8FCEA-E090-4955-8F1D-323A2CC288CB}" type="parTrans" cxnId="{255D47E3-055F-4A22-857D-E6316F6ED816}">
      <dgm:prSet/>
      <dgm:spPr/>
      <dgm:t>
        <a:bodyPr/>
        <a:lstStyle/>
        <a:p>
          <a:endParaRPr lang="en-US"/>
        </a:p>
      </dgm:t>
    </dgm:pt>
    <dgm:pt modelId="{22A80B0E-DD84-4812-ABEB-F4E2962BAA82}" type="sibTrans" cxnId="{255D47E3-055F-4A22-857D-E6316F6ED816}">
      <dgm:prSet/>
      <dgm:spPr/>
      <dgm:t>
        <a:bodyPr/>
        <a:lstStyle/>
        <a:p>
          <a:endParaRPr lang="en-US"/>
        </a:p>
      </dgm:t>
    </dgm:pt>
    <dgm:pt modelId="{793F02D6-2367-49EA-AB71-28FCD1051BF5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b="1" dirty="0"/>
            <a:t>Advantages:</a:t>
          </a:r>
        </a:p>
      </dgm:t>
    </dgm:pt>
    <dgm:pt modelId="{0F93A86D-0CEE-4777-B1A4-74D5DA1EC5EA}" type="parTrans" cxnId="{7D05C5C6-0B22-47D9-B551-6F7374008816}">
      <dgm:prSet/>
      <dgm:spPr/>
      <dgm:t>
        <a:bodyPr/>
        <a:lstStyle/>
        <a:p>
          <a:endParaRPr lang="en-US"/>
        </a:p>
      </dgm:t>
    </dgm:pt>
    <dgm:pt modelId="{5BEAE58A-EBFB-41C5-A820-EDA0F5852B4B}" type="sibTrans" cxnId="{7D05C5C6-0B22-47D9-B551-6F7374008816}">
      <dgm:prSet/>
      <dgm:spPr/>
      <dgm:t>
        <a:bodyPr/>
        <a:lstStyle/>
        <a:p>
          <a:endParaRPr lang="en-US"/>
        </a:p>
      </dgm:t>
    </dgm:pt>
    <dgm:pt modelId="{60CFFE5F-B112-4014-8BAE-CE50C3AD768C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b="1" dirty="0"/>
            <a:t>Disadvantages:</a:t>
          </a:r>
        </a:p>
      </dgm:t>
    </dgm:pt>
    <dgm:pt modelId="{52003192-E7F6-4B54-9B29-826167BC9FA0}" type="parTrans" cxnId="{AF2AC6D3-6F0C-47C4-9E83-C8C99326477D}">
      <dgm:prSet/>
      <dgm:spPr/>
      <dgm:t>
        <a:bodyPr/>
        <a:lstStyle/>
        <a:p>
          <a:endParaRPr lang="en-US"/>
        </a:p>
      </dgm:t>
    </dgm:pt>
    <dgm:pt modelId="{544B9CBF-AA40-47F9-BE60-A9C7C724BD06}" type="sibTrans" cxnId="{AF2AC6D3-6F0C-47C4-9E83-C8C99326477D}">
      <dgm:prSet/>
      <dgm:spPr/>
      <dgm:t>
        <a:bodyPr/>
        <a:lstStyle/>
        <a:p>
          <a:endParaRPr lang="en-US"/>
        </a:p>
      </dgm:t>
    </dgm:pt>
    <dgm:pt modelId="{97D2F620-B40D-4F24-B311-570573F7EF81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The issuer will benefit from longer-termed options, and potentially lower borrowing costs</a:t>
          </a:r>
        </a:p>
      </dgm:t>
    </dgm:pt>
    <dgm:pt modelId="{20EF8484-2542-426A-8091-80FC06E6B63D}" type="parTrans" cxnId="{2AA23C77-9DCE-4F9E-AFD4-60AD9243456F}">
      <dgm:prSet/>
      <dgm:spPr/>
      <dgm:t>
        <a:bodyPr/>
        <a:lstStyle/>
        <a:p>
          <a:endParaRPr lang="en-US"/>
        </a:p>
      </dgm:t>
    </dgm:pt>
    <dgm:pt modelId="{7AA5BFE2-992D-4F7D-B346-6CFDC56EF89A}" type="sibTrans" cxnId="{2AA23C77-9DCE-4F9E-AFD4-60AD9243456F}">
      <dgm:prSet/>
      <dgm:spPr/>
      <dgm:t>
        <a:bodyPr/>
        <a:lstStyle/>
        <a:p>
          <a:endParaRPr lang="en-US"/>
        </a:p>
      </dgm:t>
    </dgm:pt>
    <dgm:pt modelId="{A6CFA128-83DF-4754-89E6-B2B88335E199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May have lower interest rates in the current market</a:t>
          </a:r>
        </a:p>
      </dgm:t>
    </dgm:pt>
    <dgm:pt modelId="{677E730D-DA03-406D-B483-49507D31D903}" type="parTrans" cxnId="{2EE103BF-4D25-433D-A9F9-6B68877B3870}">
      <dgm:prSet/>
      <dgm:spPr/>
      <dgm:t>
        <a:bodyPr/>
        <a:lstStyle/>
        <a:p>
          <a:endParaRPr lang="en-US"/>
        </a:p>
      </dgm:t>
    </dgm:pt>
    <dgm:pt modelId="{40A1A53B-3F3F-4400-B577-F767D55044E6}" type="sibTrans" cxnId="{2EE103BF-4D25-433D-A9F9-6B68877B3870}">
      <dgm:prSet/>
      <dgm:spPr/>
      <dgm:t>
        <a:bodyPr/>
        <a:lstStyle/>
        <a:p>
          <a:endParaRPr lang="en-US"/>
        </a:p>
      </dgm:t>
    </dgm:pt>
    <dgm:pt modelId="{D6A5DE57-30AE-4F26-9EF1-A1D2968E0A8A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Generally requires an 8-10 year commitment before bonds can be prepaid or refinanced</a:t>
          </a:r>
        </a:p>
      </dgm:t>
    </dgm:pt>
    <dgm:pt modelId="{E785D57F-29EA-4234-A5F8-4154C75AB3A5}" type="parTrans" cxnId="{F0B96FF6-3397-4543-9B6E-0D3223E7ECE7}">
      <dgm:prSet/>
      <dgm:spPr/>
      <dgm:t>
        <a:bodyPr/>
        <a:lstStyle/>
        <a:p>
          <a:endParaRPr lang="en-US"/>
        </a:p>
      </dgm:t>
    </dgm:pt>
    <dgm:pt modelId="{18815632-85F7-4114-AE81-0A5079F39E05}" type="sibTrans" cxnId="{F0B96FF6-3397-4543-9B6E-0D3223E7ECE7}">
      <dgm:prSet/>
      <dgm:spPr/>
      <dgm:t>
        <a:bodyPr/>
        <a:lstStyle/>
        <a:p>
          <a:endParaRPr lang="en-US"/>
        </a:p>
      </dgm:t>
    </dgm:pt>
    <dgm:pt modelId="{0D7C4BF4-3F47-45FF-9668-DEFB76DCBAE3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DFE0E0">
              <a:alpha val="89804"/>
            </a:srgbClr>
          </a:solidFill>
        </a:ln>
      </dgm:spPr>
      <dgm:t>
        <a:bodyPr/>
        <a:lstStyle/>
        <a:p>
          <a:r>
            <a:rPr lang="en-US" sz="1600" b="1" kern="1200" dirty="0"/>
            <a:t>Advantages:</a:t>
          </a:r>
          <a:endParaRPr lang="en-US" sz="1600" kern="1200" dirty="0"/>
        </a:p>
      </dgm:t>
    </dgm:pt>
    <dgm:pt modelId="{6A0CE8D6-3515-45D8-8BAB-2CA5CF27E796}" type="parTrans" cxnId="{F05C8BC7-C7AA-4EEB-9D6B-6AFF84E0CAB0}">
      <dgm:prSet/>
      <dgm:spPr/>
      <dgm:t>
        <a:bodyPr/>
        <a:lstStyle/>
        <a:p>
          <a:endParaRPr lang="en-US"/>
        </a:p>
      </dgm:t>
    </dgm:pt>
    <dgm:pt modelId="{FBA98F2F-14AA-44F5-AEEB-838C54E0953B}" type="sibTrans" cxnId="{F05C8BC7-C7AA-4EEB-9D6B-6AFF84E0CAB0}">
      <dgm:prSet/>
      <dgm:spPr/>
      <dgm:t>
        <a:bodyPr/>
        <a:lstStyle/>
        <a:p>
          <a:endParaRPr lang="en-US"/>
        </a:p>
      </dgm:t>
    </dgm:pt>
    <dgm:pt modelId="{935FE211-D7C2-4842-A99A-9A70BCD14D7C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DFE0E0">
              <a:alpha val="89804"/>
            </a:srgbClr>
          </a:solidFill>
        </a:ln>
      </dgm:spPr>
      <dgm:t>
        <a:bodyPr/>
        <a:lstStyle/>
        <a:p>
          <a:r>
            <a:rPr lang="en-US" sz="1600" b="1" kern="1200" dirty="0"/>
            <a:t>Disadvantages:</a:t>
          </a:r>
          <a:endParaRPr lang="en-US" sz="1600" kern="1200" dirty="0"/>
        </a:p>
      </dgm:t>
    </dgm:pt>
    <dgm:pt modelId="{1CEEE511-0D26-4AB0-90EE-0116C4C6850E}" type="parTrans" cxnId="{0617F41D-E434-4CA5-817E-477A9187B28D}">
      <dgm:prSet/>
      <dgm:spPr/>
      <dgm:t>
        <a:bodyPr/>
        <a:lstStyle/>
        <a:p>
          <a:endParaRPr lang="en-US"/>
        </a:p>
      </dgm:t>
    </dgm:pt>
    <dgm:pt modelId="{928F0607-23A1-4918-9D2E-928342F8CC18}" type="sibTrans" cxnId="{0617F41D-E434-4CA5-817E-477A9187B28D}">
      <dgm:prSet/>
      <dgm:spPr/>
      <dgm:t>
        <a:bodyPr/>
        <a:lstStyle/>
        <a:p>
          <a:endParaRPr lang="en-US"/>
        </a:p>
      </dgm:t>
    </dgm:pt>
    <dgm:pt modelId="{6CCE1FED-2B0F-4D35-B55C-68C11EAE049F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DFE0E0">
              <a:alpha val="89804"/>
            </a:srgbClr>
          </a:solidFill>
        </a:ln>
      </dgm:spPr>
      <dgm:t>
        <a:bodyPr/>
        <a:lstStyle/>
        <a:p>
          <a:r>
            <a:rPr lang="en-US" sz="1600" kern="1200" dirty="0"/>
            <a:t>No public credit rating</a:t>
          </a:r>
        </a:p>
      </dgm:t>
    </dgm:pt>
    <dgm:pt modelId="{ED0CF965-C3F0-4785-96C8-74F2288D2CD3}" type="parTrans" cxnId="{7807F1D6-86CF-42AB-9C3A-028D95F17C5E}">
      <dgm:prSet/>
      <dgm:spPr/>
      <dgm:t>
        <a:bodyPr/>
        <a:lstStyle/>
        <a:p>
          <a:endParaRPr lang="en-US"/>
        </a:p>
      </dgm:t>
    </dgm:pt>
    <dgm:pt modelId="{44D12A3E-314F-4345-9FE1-608BC44365F8}" type="sibTrans" cxnId="{7807F1D6-86CF-42AB-9C3A-028D95F17C5E}">
      <dgm:prSet/>
      <dgm:spPr/>
      <dgm:t>
        <a:bodyPr/>
        <a:lstStyle/>
        <a:p>
          <a:endParaRPr lang="en-US"/>
        </a:p>
      </dgm:t>
    </dgm:pt>
    <dgm:pt modelId="{995294D3-4177-4431-ACEE-8DFE138C3F42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DFE0E0">
              <a:alpha val="89804"/>
            </a:srgbClr>
          </a:solidFill>
        </a:ln>
      </dgm:spPr>
      <dgm:t>
        <a:bodyPr/>
        <a:lstStyle/>
        <a:p>
          <a:r>
            <a:rPr lang="en-US" sz="1600" kern="1200" dirty="0"/>
            <a:t>Shorter prepayment period</a:t>
          </a:r>
        </a:p>
      </dgm:t>
    </dgm:pt>
    <dgm:pt modelId="{70BA6884-E176-4176-A060-D25F35AEBEF0}" type="parTrans" cxnId="{5F771588-0F96-4286-8D7F-392A6D6BCCF2}">
      <dgm:prSet/>
      <dgm:spPr/>
      <dgm:t>
        <a:bodyPr/>
        <a:lstStyle/>
        <a:p>
          <a:endParaRPr lang="en-US"/>
        </a:p>
      </dgm:t>
    </dgm:pt>
    <dgm:pt modelId="{0B42E6EB-01B2-4074-8251-78CDF33DC097}" type="sibTrans" cxnId="{5F771588-0F96-4286-8D7F-392A6D6BCCF2}">
      <dgm:prSet/>
      <dgm:spPr/>
      <dgm:t>
        <a:bodyPr/>
        <a:lstStyle/>
        <a:p>
          <a:endParaRPr lang="en-US"/>
        </a:p>
      </dgm:t>
    </dgm:pt>
    <dgm:pt modelId="{2F96EE65-5743-4E25-866A-359FD93A94AB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DFE0E0">
              <a:alpha val="89804"/>
            </a:srgbClr>
          </a:solidFill>
        </a:ln>
      </dgm:spPr>
      <dgm:t>
        <a:bodyPr/>
        <a:lstStyle/>
        <a:p>
          <a:r>
            <a:rPr lang="en-US" sz="1600" kern="1200" dirty="0"/>
            <a:t>Limited amortization options (generally 20 years or less)</a:t>
          </a:r>
        </a:p>
      </dgm:t>
    </dgm:pt>
    <dgm:pt modelId="{B4B5B532-5432-4D03-88CD-19D86A77300F}" type="parTrans" cxnId="{55699AA5-47A1-4F80-8009-BA8E2AE2BE22}">
      <dgm:prSet/>
      <dgm:spPr/>
      <dgm:t>
        <a:bodyPr/>
        <a:lstStyle/>
        <a:p>
          <a:endParaRPr lang="en-US"/>
        </a:p>
      </dgm:t>
    </dgm:pt>
    <dgm:pt modelId="{0785A75B-00F4-4E3A-B5DD-A327FF657EBD}" type="sibTrans" cxnId="{55699AA5-47A1-4F80-8009-BA8E2AE2BE22}">
      <dgm:prSet/>
      <dgm:spPr/>
      <dgm:t>
        <a:bodyPr/>
        <a:lstStyle/>
        <a:p>
          <a:endParaRPr lang="en-US"/>
        </a:p>
      </dgm:t>
    </dgm:pt>
    <dgm:pt modelId="{06B740E4-7C21-4901-A113-AA5D5339CEB3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Requires a disclosure document/Official Statement</a:t>
          </a:r>
        </a:p>
      </dgm:t>
    </dgm:pt>
    <dgm:pt modelId="{B62F02F0-2CB6-4C72-A864-6CBF2A3480F5}" type="parTrans" cxnId="{4F093FE5-614D-4659-9E11-5C03D475AAC3}">
      <dgm:prSet/>
      <dgm:spPr/>
      <dgm:t>
        <a:bodyPr/>
        <a:lstStyle/>
        <a:p>
          <a:endParaRPr lang="en-US"/>
        </a:p>
      </dgm:t>
    </dgm:pt>
    <dgm:pt modelId="{14A7A98B-44EE-49D9-B2CF-8F39951FCAE0}" type="sibTrans" cxnId="{4F093FE5-614D-4659-9E11-5C03D475AAC3}">
      <dgm:prSet/>
      <dgm:spPr/>
      <dgm:t>
        <a:bodyPr/>
        <a:lstStyle/>
        <a:p>
          <a:endParaRPr lang="en-US"/>
        </a:p>
      </dgm:t>
    </dgm:pt>
    <dgm:pt modelId="{B371EE73-20CD-4B78-89A8-BCEE82CEF6E0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DFE0E0">
              <a:alpha val="89804"/>
            </a:srgbClr>
          </a:solidFill>
        </a:ln>
      </dgm:spPr>
      <dgm:t>
        <a:bodyPr/>
        <a:lstStyle/>
        <a:p>
          <a:r>
            <a:rPr lang="en-US" sz="1600" kern="1200" dirty="0"/>
            <a:t>No underwriting, disclosure or credit rating financing costs</a:t>
          </a:r>
        </a:p>
      </dgm:t>
    </dgm:pt>
    <dgm:pt modelId="{4E007F95-6064-43CA-873A-34FCC1ED3CCF}" type="parTrans" cxnId="{1BDE00B1-CDA2-40F9-BD43-9FFEECB62440}">
      <dgm:prSet/>
      <dgm:spPr/>
      <dgm:t>
        <a:bodyPr/>
        <a:lstStyle/>
        <a:p>
          <a:endParaRPr lang="en-US"/>
        </a:p>
      </dgm:t>
    </dgm:pt>
    <dgm:pt modelId="{43FE90E1-C761-4E4A-B5C9-EE5334EE9232}" type="sibTrans" cxnId="{1BDE00B1-CDA2-40F9-BD43-9FFEECB62440}">
      <dgm:prSet/>
      <dgm:spPr/>
      <dgm:t>
        <a:bodyPr/>
        <a:lstStyle/>
        <a:p>
          <a:endParaRPr lang="en-US"/>
        </a:p>
      </dgm:t>
    </dgm:pt>
    <dgm:pt modelId="{1FAD7B0B-C5BE-495D-92D9-8826F0184C39}">
      <dgm:prSet custT="1"/>
      <dgm:spPr>
        <a:ln>
          <a:solidFill>
            <a:srgbClr val="DFE0E0">
              <a:alpha val="89804"/>
            </a:srgbClr>
          </a:solidFill>
        </a:ln>
      </dgm:spPr>
      <dgm:t>
        <a:bodyPr/>
        <a:lstStyle/>
        <a:p>
          <a:r>
            <a:rPr lang="en-U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No disclosure document/Official Statement</a:t>
          </a:r>
        </a:p>
      </dgm:t>
    </dgm:pt>
    <dgm:pt modelId="{1BE5E41C-580B-4FFD-9D70-45EEC17C686C}" type="parTrans" cxnId="{39D1C4DF-AE10-4FF0-B2B4-626981569859}">
      <dgm:prSet/>
      <dgm:spPr/>
      <dgm:t>
        <a:bodyPr/>
        <a:lstStyle/>
        <a:p>
          <a:endParaRPr lang="en-US"/>
        </a:p>
      </dgm:t>
    </dgm:pt>
    <dgm:pt modelId="{E9D69F4D-0577-4396-9417-A1D7BA33F187}" type="sibTrans" cxnId="{39D1C4DF-AE10-4FF0-B2B4-626981569859}">
      <dgm:prSet/>
      <dgm:spPr/>
      <dgm:t>
        <a:bodyPr/>
        <a:lstStyle/>
        <a:p>
          <a:endParaRPr lang="en-US"/>
        </a:p>
      </dgm:t>
    </dgm:pt>
    <dgm:pt modelId="{BB4DB521-51C8-4B78-BCDE-13BD5160EE14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DFE0E0">
              <a:alpha val="89804"/>
            </a:srgbClr>
          </a:solidFill>
        </a:ln>
      </dgm:spPr>
      <dgm:t>
        <a:bodyPr/>
        <a:lstStyle/>
        <a:p>
          <a:r>
            <a:rPr lang="en-US" sz="1600" kern="1200" dirty="0"/>
            <a:t>Negotiation with single investor/lender</a:t>
          </a:r>
        </a:p>
      </dgm:t>
    </dgm:pt>
    <dgm:pt modelId="{6A955D02-5FD4-4BDD-AFD2-0BCF75C37D6F}" type="parTrans" cxnId="{F9DA6CBE-07B4-41B2-8B73-E917CBB69FD6}">
      <dgm:prSet/>
      <dgm:spPr/>
      <dgm:t>
        <a:bodyPr/>
        <a:lstStyle/>
        <a:p>
          <a:endParaRPr lang="en-US"/>
        </a:p>
      </dgm:t>
    </dgm:pt>
    <dgm:pt modelId="{B9962AFB-367D-4D14-B4A1-CF22464AE76E}" type="sibTrans" cxnId="{F9DA6CBE-07B4-41B2-8B73-E917CBB69FD6}">
      <dgm:prSet/>
      <dgm:spPr/>
      <dgm:t>
        <a:bodyPr/>
        <a:lstStyle/>
        <a:p>
          <a:endParaRPr lang="en-US"/>
        </a:p>
      </dgm:t>
    </dgm:pt>
    <dgm:pt modelId="{B36EF691-76AD-438C-BAF3-073E5635EA74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dirty="0"/>
            <a:t>Additional financing costs for underwriting, disclosure and credit rating</a:t>
          </a:r>
        </a:p>
      </dgm:t>
    </dgm:pt>
    <dgm:pt modelId="{B7F77331-797D-4B4F-B436-499CB4AB7B36}" type="parTrans" cxnId="{5C43DC6E-488B-43DA-94E6-13349F64C992}">
      <dgm:prSet/>
      <dgm:spPr/>
      <dgm:t>
        <a:bodyPr/>
        <a:lstStyle/>
        <a:p>
          <a:endParaRPr lang="en-US"/>
        </a:p>
      </dgm:t>
    </dgm:pt>
    <dgm:pt modelId="{4259D8F1-3C5E-43B5-8087-ACA508682E70}" type="sibTrans" cxnId="{5C43DC6E-488B-43DA-94E6-13349F64C992}">
      <dgm:prSet/>
      <dgm:spPr/>
      <dgm:t>
        <a:bodyPr/>
        <a:lstStyle/>
        <a:p>
          <a:endParaRPr lang="en-US"/>
        </a:p>
      </dgm:t>
    </dgm:pt>
    <dgm:pt modelId="{B3E54380-516A-4663-9278-091B39077046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sz="1600" dirty="0"/>
        </a:p>
      </dgm:t>
    </dgm:pt>
    <dgm:pt modelId="{E56B1F30-A1D5-43FF-AC2A-B96A9FE503C2}" type="parTrans" cxnId="{E6E328CD-266B-459B-B4AB-CA574BBE8707}">
      <dgm:prSet/>
      <dgm:spPr/>
      <dgm:t>
        <a:bodyPr/>
        <a:lstStyle/>
        <a:p>
          <a:endParaRPr lang="en-US"/>
        </a:p>
      </dgm:t>
    </dgm:pt>
    <dgm:pt modelId="{A7854128-326D-4E73-A838-A0CA54B43D59}" type="sibTrans" cxnId="{E6E328CD-266B-459B-B4AB-CA574BBE8707}">
      <dgm:prSet/>
      <dgm:spPr/>
      <dgm:t>
        <a:bodyPr/>
        <a:lstStyle/>
        <a:p>
          <a:endParaRPr lang="en-US"/>
        </a:p>
      </dgm:t>
    </dgm:pt>
    <dgm:pt modelId="{E103EAE3-3D5F-4C38-8A03-35AA3B87A26F}" type="pres">
      <dgm:prSet presAssocID="{6811DED8-CAF2-48C8-9E6A-737502F84473}" presName="Name0" presStyleCnt="0">
        <dgm:presLayoutVars>
          <dgm:dir/>
          <dgm:animLvl val="lvl"/>
          <dgm:resizeHandles val="exact"/>
        </dgm:presLayoutVars>
      </dgm:prSet>
      <dgm:spPr/>
    </dgm:pt>
    <dgm:pt modelId="{E88947E9-0F49-4A3A-91B5-270B0A71C638}" type="pres">
      <dgm:prSet presAssocID="{5A11086E-291E-4517-B289-424C0ABE58FB}" presName="composite" presStyleCnt="0"/>
      <dgm:spPr/>
    </dgm:pt>
    <dgm:pt modelId="{4AB9E16C-531F-44AE-A3D6-AEC86906BED4}" type="pres">
      <dgm:prSet presAssocID="{5A11086E-291E-4517-B289-424C0ABE58FB}" presName="parTx" presStyleLbl="alignNode1" presStyleIdx="0" presStyleCnt="2" custScaleY="94392">
        <dgm:presLayoutVars>
          <dgm:chMax val="0"/>
          <dgm:chPref val="0"/>
          <dgm:bulletEnabled val="1"/>
        </dgm:presLayoutVars>
      </dgm:prSet>
      <dgm:spPr/>
    </dgm:pt>
    <dgm:pt modelId="{6A55F1B1-C175-49AE-A258-976103CBDC6A}" type="pres">
      <dgm:prSet presAssocID="{5A11086E-291E-4517-B289-424C0ABE58FB}" presName="desTx" presStyleLbl="alignAccFollowNode1" presStyleIdx="0" presStyleCnt="2">
        <dgm:presLayoutVars>
          <dgm:bulletEnabled val="1"/>
        </dgm:presLayoutVars>
      </dgm:prSet>
      <dgm:spPr/>
    </dgm:pt>
    <dgm:pt modelId="{327865E2-A809-4C8D-80F9-0C040CADB0EC}" type="pres">
      <dgm:prSet presAssocID="{0770D1A9-2C5B-4FCD-A840-A7EF98E97172}" presName="space" presStyleCnt="0"/>
      <dgm:spPr/>
    </dgm:pt>
    <dgm:pt modelId="{D8AE201E-5CAB-4B6B-A140-640702E9DA79}" type="pres">
      <dgm:prSet presAssocID="{7DFF238C-B270-403E-9136-531260664C67}" presName="composite" presStyleCnt="0"/>
      <dgm:spPr/>
    </dgm:pt>
    <dgm:pt modelId="{D6D6EED2-9967-49D0-84DB-3A4964AA3EE6}" type="pres">
      <dgm:prSet presAssocID="{7DFF238C-B270-403E-9136-531260664C67}" presName="parTx" presStyleLbl="alignNode1" presStyleIdx="1" presStyleCnt="2" custScaleY="94392">
        <dgm:presLayoutVars>
          <dgm:chMax val="0"/>
          <dgm:chPref val="0"/>
          <dgm:bulletEnabled val="1"/>
        </dgm:presLayoutVars>
      </dgm:prSet>
      <dgm:spPr/>
    </dgm:pt>
    <dgm:pt modelId="{5E826082-14F9-4996-9B32-B103085B48F1}" type="pres">
      <dgm:prSet presAssocID="{7DFF238C-B270-403E-9136-531260664C6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B4C1360D-4B20-45F9-ABBC-18D34FB834F7}" type="presOf" srcId="{96248800-8834-4B37-B246-58943ABE3B8D}" destId="{6A55F1B1-C175-49AE-A258-976103CBDC6A}" srcOrd="0" destOrd="5" presId="urn:microsoft.com/office/officeart/2005/8/layout/hList1"/>
    <dgm:cxn modelId="{4EC0150F-98B1-4730-8DAC-C01F28DFABFE}" type="presOf" srcId="{A6CFA128-83DF-4754-89E6-B2B88335E199}" destId="{6A55F1B1-C175-49AE-A258-976103CBDC6A}" srcOrd="0" destOrd="2" presId="urn:microsoft.com/office/officeart/2005/8/layout/hList1"/>
    <dgm:cxn modelId="{94A99213-69A3-4B04-9BEE-AD98B6D3DB50}" srcId="{935FE211-D7C2-4842-A99A-9A70BCD14D7C}" destId="{EDA9BB88-4326-499D-B95F-9D7242BD9ABA}" srcOrd="0" destOrd="0" parTransId="{A9EA836C-3F79-4D11-A0AB-F4937206F628}" sibTransId="{C7C5E231-7985-4AC0-9377-6366C6A70B20}"/>
    <dgm:cxn modelId="{0617F41D-E434-4CA5-817E-477A9187B28D}" srcId="{7DFF238C-B270-403E-9136-531260664C67}" destId="{935FE211-D7C2-4842-A99A-9A70BCD14D7C}" srcOrd="1" destOrd="0" parTransId="{1CEEE511-0D26-4AB0-90EE-0116C4C6850E}" sibTransId="{928F0607-23A1-4918-9D2E-928342F8CC18}"/>
    <dgm:cxn modelId="{31B1DF2C-E03A-4D1F-939D-B5EEEA013B55}" type="presOf" srcId="{97D2F620-B40D-4F24-B311-570573F7EF81}" destId="{6A55F1B1-C175-49AE-A258-976103CBDC6A}" srcOrd="0" destOrd="1" presId="urn:microsoft.com/office/officeart/2005/8/layout/hList1"/>
    <dgm:cxn modelId="{A9AA1431-2BA4-4BAE-84DD-FE480D401856}" type="presOf" srcId="{60CFFE5F-B112-4014-8BAE-CE50C3AD768C}" destId="{6A55F1B1-C175-49AE-A258-976103CBDC6A}" srcOrd="0" destOrd="4" presId="urn:microsoft.com/office/officeart/2005/8/layout/hList1"/>
    <dgm:cxn modelId="{D5DE8A37-C980-4282-B79D-0CA59B0FE31C}" type="presOf" srcId="{0D7C4BF4-3F47-45FF-9668-DEFB76DCBAE3}" destId="{5E826082-14F9-4996-9B32-B103085B48F1}" srcOrd="0" destOrd="0" presId="urn:microsoft.com/office/officeart/2005/8/layout/hList1"/>
    <dgm:cxn modelId="{BAFE6E60-5812-4454-A7AD-2B7C35C1BBEB}" srcId="{6811DED8-CAF2-48C8-9E6A-737502F84473}" destId="{7DFF238C-B270-403E-9136-531260664C67}" srcOrd="1" destOrd="0" parTransId="{5A610FAE-65DD-44D2-B3B2-E1DB9C180C01}" sibTransId="{DE44855B-DC62-417B-B067-FCA0FCFDE05A}"/>
    <dgm:cxn modelId="{43DFAA64-72C5-4477-8479-A882D86BBBDE}" type="presOf" srcId="{1FAD7B0B-C5BE-495D-92D9-8826F0184C39}" destId="{5E826082-14F9-4996-9B32-B103085B48F1}" srcOrd="0" destOrd="2" presId="urn:microsoft.com/office/officeart/2005/8/layout/hList1"/>
    <dgm:cxn modelId="{99FAC84C-81E8-41B5-88E2-D5C39B639BF9}" type="presOf" srcId="{B36EF691-76AD-438C-BAF3-073E5635EA74}" destId="{6A55F1B1-C175-49AE-A258-976103CBDC6A}" srcOrd="0" destOrd="8" presId="urn:microsoft.com/office/officeart/2005/8/layout/hList1"/>
    <dgm:cxn modelId="{5C43DC6E-488B-43DA-94E6-13349F64C992}" srcId="{60CFFE5F-B112-4014-8BAE-CE50C3AD768C}" destId="{B36EF691-76AD-438C-BAF3-073E5635EA74}" srcOrd="3" destOrd="0" parTransId="{B7F77331-797D-4B4F-B436-499CB4AB7B36}" sibTransId="{4259D8F1-3C5E-43B5-8087-ACA508682E70}"/>
    <dgm:cxn modelId="{D0C1F94F-B8CF-4036-9328-D4C59F5EF901}" type="presOf" srcId="{2F96EE65-5743-4E25-866A-359FD93A94AB}" destId="{5E826082-14F9-4996-9B32-B103085B48F1}" srcOrd="0" destOrd="8" presId="urn:microsoft.com/office/officeart/2005/8/layout/hList1"/>
    <dgm:cxn modelId="{38C12570-9946-443C-B46F-1F494090B5AC}" type="presOf" srcId="{B371EE73-20CD-4B78-89A8-BCEE82CEF6E0}" destId="{5E826082-14F9-4996-9B32-B103085B48F1}" srcOrd="0" destOrd="4" presId="urn:microsoft.com/office/officeart/2005/8/layout/hList1"/>
    <dgm:cxn modelId="{93B0E573-750E-4EF8-B162-3FC0653DDBA6}" type="presOf" srcId="{5A11086E-291E-4517-B289-424C0ABE58FB}" destId="{4AB9E16C-531F-44AE-A3D6-AEC86906BED4}" srcOrd="0" destOrd="0" presId="urn:microsoft.com/office/officeart/2005/8/layout/hList1"/>
    <dgm:cxn modelId="{D8053F55-5E8E-4C88-BC3A-A6089B38B157}" type="presOf" srcId="{BB4DB521-51C8-4B78-BCDE-13BD5160EE14}" destId="{5E826082-14F9-4996-9B32-B103085B48F1}" srcOrd="0" destOrd="5" presId="urn:microsoft.com/office/officeart/2005/8/layout/hList1"/>
    <dgm:cxn modelId="{42F77156-B708-4F47-84B7-637686AFE8D9}" type="presOf" srcId="{EDA9BB88-4326-499D-B95F-9D7242BD9ABA}" destId="{5E826082-14F9-4996-9B32-B103085B48F1}" srcOrd="0" destOrd="7" presId="urn:microsoft.com/office/officeart/2005/8/layout/hList1"/>
    <dgm:cxn modelId="{282A7356-AC88-4FD9-BC21-1ECE9C331BA6}" type="presOf" srcId="{D6A5DE57-30AE-4F26-9EF1-A1D2968E0A8A}" destId="{6A55F1B1-C175-49AE-A258-976103CBDC6A}" srcOrd="0" destOrd="7" presId="urn:microsoft.com/office/officeart/2005/8/layout/hList1"/>
    <dgm:cxn modelId="{2AA23C77-9DCE-4F9E-AFD4-60AD9243456F}" srcId="{793F02D6-2367-49EA-AB71-28FCD1051BF5}" destId="{97D2F620-B40D-4F24-B311-570573F7EF81}" srcOrd="0" destOrd="0" parTransId="{20EF8484-2542-426A-8091-80FC06E6B63D}" sibTransId="{7AA5BFE2-992D-4F7D-B346-6CFDC56EF89A}"/>
    <dgm:cxn modelId="{7C24187F-72F1-4205-A49F-802130645196}" type="presOf" srcId="{995294D3-4177-4431-ACEE-8DFE138C3F42}" destId="{5E826082-14F9-4996-9B32-B103085B48F1}" srcOrd="0" destOrd="3" presId="urn:microsoft.com/office/officeart/2005/8/layout/hList1"/>
    <dgm:cxn modelId="{A2DCB384-20B9-4817-82A9-94417D7B91DA}" type="presOf" srcId="{7DFF238C-B270-403E-9136-531260664C67}" destId="{D6D6EED2-9967-49D0-84DB-3A4964AA3EE6}" srcOrd="0" destOrd="0" presId="urn:microsoft.com/office/officeart/2005/8/layout/hList1"/>
    <dgm:cxn modelId="{5F771588-0F96-4286-8D7F-392A6D6BCCF2}" srcId="{0D7C4BF4-3F47-45FF-9668-DEFB76DCBAE3}" destId="{995294D3-4177-4431-ACEE-8DFE138C3F42}" srcOrd="2" destOrd="0" parTransId="{70BA6884-E176-4176-A060-D25F35AEBEF0}" sibTransId="{0B42E6EB-01B2-4074-8251-78CDF33DC097}"/>
    <dgm:cxn modelId="{55699AA5-47A1-4F80-8009-BA8E2AE2BE22}" srcId="{935FE211-D7C2-4842-A99A-9A70BCD14D7C}" destId="{2F96EE65-5743-4E25-866A-359FD93A94AB}" srcOrd="1" destOrd="0" parTransId="{B4B5B532-5432-4D03-88CD-19D86A77300F}" sibTransId="{0785A75B-00F4-4E3A-B5DD-A327FF657EBD}"/>
    <dgm:cxn modelId="{1BDE00B1-CDA2-40F9-BD43-9FFEECB62440}" srcId="{0D7C4BF4-3F47-45FF-9668-DEFB76DCBAE3}" destId="{B371EE73-20CD-4B78-89A8-BCEE82CEF6E0}" srcOrd="3" destOrd="0" parTransId="{4E007F95-6064-43CA-873A-34FCC1ED3CCF}" sibTransId="{43FE90E1-C761-4E4A-B5C9-EE5334EE9232}"/>
    <dgm:cxn modelId="{8216CCB3-D174-4C54-ADBD-F1C19AC7827F}" srcId="{6811DED8-CAF2-48C8-9E6A-737502F84473}" destId="{5A11086E-291E-4517-B289-424C0ABE58FB}" srcOrd="0" destOrd="0" parTransId="{794BC1CB-E76E-436F-8CF5-6B255E019511}" sibTransId="{0770D1A9-2C5B-4FCD-A840-A7EF98E97172}"/>
    <dgm:cxn modelId="{F9DA6CBE-07B4-41B2-8B73-E917CBB69FD6}" srcId="{0D7C4BF4-3F47-45FF-9668-DEFB76DCBAE3}" destId="{BB4DB521-51C8-4B78-BCDE-13BD5160EE14}" srcOrd="4" destOrd="0" parTransId="{6A955D02-5FD4-4BDD-AFD2-0BCF75C37D6F}" sibTransId="{B9962AFB-367D-4D14-B4A1-CF22464AE76E}"/>
    <dgm:cxn modelId="{2EE103BF-4D25-433D-A9F9-6B68877B3870}" srcId="{793F02D6-2367-49EA-AB71-28FCD1051BF5}" destId="{A6CFA128-83DF-4754-89E6-B2B88335E199}" srcOrd="1" destOrd="0" parTransId="{677E730D-DA03-406D-B483-49507D31D903}" sibTransId="{40A1A53B-3F3F-4400-B577-F767D55044E6}"/>
    <dgm:cxn modelId="{3C639EC0-DD61-46C2-BC97-18499FF0513E}" type="presOf" srcId="{935FE211-D7C2-4842-A99A-9A70BCD14D7C}" destId="{5E826082-14F9-4996-9B32-B103085B48F1}" srcOrd="0" destOrd="6" presId="urn:microsoft.com/office/officeart/2005/8/layout/hList1"/>
    <dgm:cxn modelId="{7D05C5C6-0B22-47D9-B551-6F7374008816}" srcId="{5A11086E-291E-4517-B289-424C0ABE58FB}" destId="{793F02D6-2367-49EA-AB71-28FCD1051BF5}" srcOrd="0" destOrd="0" parTransId="{0F93A86D-0CEE-4777-B1A4-74D5DA1EC5EA}" sibTransId="{5BEAE58A-EBFB-41C5-A820-EDA0F5852B4B}"/>
    <dgm:cxn modelId="{F05C8BC7-C7AA-4EEB-9D6B-6AFF84E0CAB0}" srcId="{7DFF238C-B270-403E-9136-531260664C67}" destId="{0D7C4BF4-3F47-45FF-9668-DEFB76DCBAE3}" srcOrd="0" destOrd="0" parTransId="{6A0CE8D6-3515-45D8-8BAB-2CA5CF27E796}" sibTransId="{FBA98F2F-14AA-44F5-AEEB-838C54E0953B}"/>
    <dgm:cxn modelId="{CC151BC8-E1BF-4BD8-ACF6-57318F6738E1}" type="presOf" srcId="{6811DED8-CAF2-48C8-9E6A-737502F84473}" destId="{E103EAE3-3D5F-4C38-8A03-35AA3B87A26F}" srcOrd="0" destOrd="0" presId="urn:microsoft.com/office/officeart/2005/8/layout/hList1"/>
    <dgm:cxn modelId="{E6E328CD-266B-459B-B4AB-CA574BBE8707}" srcId="{793F02D6-2367-49EA-AB71-28FCD1051BF5}" destId="{B3E54380-516A-4663-9278-091B39077046}" srcOrd="2" destOrd="0" parTransId="{E56B1F30-A1D5-43FF-AC2A-B96A9FE503C2}" sibTransId="{A7854128-326D-4E73-A838-A0CA54B43D59}"/>
    <dgm:cxn modelId="{758A6DD0-E6F9-490B-B72D-CAFEC9573EFD}" type="presOf" srcId="{6CCE1FED-2B0F-4D35-B55C-68C11EAE049F}" destId="{5E826082-14F9-4996-9B32-B103085B48F1}" srcOrd="0" destOrd="1" presId="urn:microsoft.com/office/officeart/2005/8/layout/hList1"/>
    <dgm:cxn modelId="{AF2AC6D3-6F0C-47C4-9E83-C8C99326477D}" srcId="{5A11086E-291E-4517-B289-424C0ABE58FB}" destId="{60CFFE5F-B112-4014-8BAE-CE50C3AD768C}" srcOrd="1" destOrd="0" parTransId="{52003192-E7F6-4B54-9B29-826167BC9FA0}" sibTransId="{544B9CBF-AA40-47F9-BE60-A9C7C724BD06}"/>
    <dgm:cxn modelId="{7807F1D6-86CF-42AB-9C3A-028D95F17C5E}" srcId="{0D7C4BF4-3F47-45FF-9668-DEFB76DCBAE3}" destId="{6CCE1FED-2B0F-4D35-B55C-68C11EAE049F}" srcOrd="0" destOrd="0" parTransId="{ED0CF965-C3F0-4785-96C8-74F2288D2CD3}" sibTransId="{44D12A3E-314F-4345-9FE1-608BC44365F8}"/>
    <dgm:cxn modelId="{3400B6DD-0482-4AE6-89FC-31FCB487B605}" type="presOf" srcId="{B3E54380-516A-4663-9278-091B39077046}" destId="{6A55F1B1-C175-49AE-A258-976103CBDC6A}" srcOrd="0" destOrd="3" presId="urn:microsoft.com/office/officeart/2005/8/layout/hList1"/>
    <dgm:cxn modelId="{39D1C4DF-AE10-4FF0-B2B4-626981569859}" srcId="{0D7C4BF4-3F47-45FF-9668-DEFB76DCBAE3}" destId="{1FAD7B0B-C5BE-495D-92D9-8826F0184C39}" srcOrd="1" destOrd="0" parTransId="{1BE5E41C-580B-4FFD-9D70-45EEC17C686C}" sibTransId="{E9D69F4D-0577-4396-9417-A1D7BA33F187}"/>
    <dgm:cxn modelId="{255D47E3-055F-4A22-857D-E6316F6ED816}" srcId="{60CFFE5F-B112-4014-8BAE-CE50C3AD768C}" destId="{96248800-8834-4B37-B246-58943ABE3B8D}" srcOrd="0" destOrd="0" parTransId="{50F8FCEA-E090-4955-8F1D-323A2CC288CB}" sibTransId="{22A80B0E-DD84-4812-ABEB-F4E2962BAA82}"/>
    <dgm:cxn modelId="{4F093FE5-614D-4659-9E11-5C03D475AAC3}" srcId="{60CFFE5F-B112-4014-8BAE-CE50C3AD768C}" destId="{06B740E4-7C21-4901-A113-AA5D5339CEB3}" srcOrd="1" destOrd="0" parTransId="{B62F02F0-2CB6-4C72-A864-6CBF2A3480F5}" sibTransId="{14A7A98B-44EE-49D9-B2CF-8F39951FCAE0}"/>
    <dgm:cxn modelId="{7E1167E6-C065-4F3B-AB27-F3445638754F}" type="presOf" srcId="{793F02D6-2367-49EA-AB71-28FCD1051BF5}" destId="{6A55F1B1-C175-49AE-A258-976103CBDC6A}" srcOrd="0" destOrd="0" presId="urn:microsoft.com/office/officeart/2005/8/layout/hList1"/>
    <dgm:cxn modelId="{F0B96FF6-3397-4543-9B6E-0D3223E7ECE7}" srcId="{60CFFE5F-B112-4014-8BAE-CE50C3AD768C}" destId="{D6A5DE57-30AE-4F26-9EF1-A1D2968E0A8A}" srcOrd="2" destOrd="0" parTransId="{E785D57F-29EA-4234-A5F8-4154C75AB3A5}" sibTransId="{18815632-85F7-4114-AE81-0A5079F39E05}"/>
    <dgm:cxn modelId="{D7D09CF8-A56E-40B5-82B8-E81B312E7840}" type="presOf" srcId="{06B740E4-7C21-4901-A113-AA5D5339CEB3}" destId="{6A55F1B1-C175-49AE-A258-976103CBDC6A}" srcOrd="0" destOrd="6" presId="urn:microsoft.com/office/officeart/2005/8/layout/hList1"/>
    <dgm:cxn modelId="{9FD99076-401F-40EA-834B-5CC825107CC9}" type="presParOf" srcId="{E103EAE3-3D5F-4C38-8A03-35AA3B87A26F}" destId="{E88947E9-0F49-4A3A-91B5-270B0A71C638}" srcOrd="0" destOrd="0" presId="urn:microsoft.com/office/officeart/2005/8/layout/hList1"/>
    <dgm:cxn modelId="{245F70A8-6B19-445A-9327-E370A12BFE5C}" type="presParOf" srcId="{E88947E9-0F49-4A3A-91B5-270B0A71C638}" destId="{4AB9E16C-531F-44AE-A3D6-AEC86906BED4}" srcOrd="0" destOrd="0" presId="urn:microsoft.com/office/officeart/2005/8/layout/hList1"/>
    <dgm:cxn modelId="{23884B57-CD5B-4573-8DA9-C3D213B2EC66}" type="presParOf" srcId="{E88947E9-0F49-4A3A-91B5-270B0A71C638}" destId="{6A55F1B1-C175-49AE-A258-976103CBDC6A}" srcOrd="1" destOrd="0" presId="urn:microsoft.com/office/officeart/2005/8/layout/hList1"/>
    <dgm:cxn modelId="{FB2FE3CD-1733-4C45-A779-6CE79022A9E6}" type="presParOf" srcId="{E103EAE3-3D5F-4C38-8A03-35AA3B87A26F}" destId="{327865E2-A809-4C8D-80F9-0C040CADB0EC}" srcOrd="1" destOrd="0" presId="urn:microsoft.com/office/officeart/2005/8/layout/hList1"/>
    <dgm:cxn modelId="{BD8D8FF0-DE0D-4082-8D19-88AF5961E0DB}" type="presParOf" srcId="{E103EAE3-3D5F-4C38-8A03-35AA3B87A26F}" destId="{D8AE201E-5CAB-4B6B-A140-640702E9DA79}" srcOrd="2" destOrd="0" presId="urn:microsoft.com/office/officeart/2005/8/layout/hList1"/>
    <dgm:cxn modelId="{46A4D35A-143D-491A-BA8F-AA7949A67ABD}" type="presParOf" srcId="{D8AE201E-5CAB-4B6B-A140-640702E9DA79}" destId="{D6D6EED2-9967-49D0-84DB-3A4964AA3EE6}" srcOrd="0" destOrd="0" presId="urn:microsoft.com/office/officeart/2005/8/layout/hList1"/>
    <dgm:cxn modelId="{B3BAEF31-C196-4BBC-8DB8-0D8D38D442F4}" type="presParOf" srcId="{D8AE201E-5CAB-4B6B-A140-640702E9DA79}" destId="{5E826082-14F9-4996-9B32-B103085B48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BAD82A-E8ED-4FD6-AD2B-FD3BEC571209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0780CE9B-5B4E-4234-8A5F-A76E809B20A9}">
      <dgm:prSet phldrT="[Text]" custT="1"/>
      <dgm:spPr/>
      <dgm:t>
        <a:bodyPr/>
        <a:lstStyle/>
        <a:p>
          <a:r>
            <a:rPr lang="en-US" sz="1600" dirty="0"/>
            <a:t>Prepare bid package, send to investors, winning bank awarded bid</a:t>
          </a:r>
        </a:p>
      </dgm:t>
    </dgm:pt>
    <dgm:pt modelId="{B54ADC80-5D49-4F12-93D0-C08A73EF96F0}" type="parTrans" cxnId="{1A19D93A-D236-4C90-8309-1AC00F9EAB88}">
      <dgm:prSet/>
      <dgm:spPr/>
      <dgm:t>
        <a:bodyPr/>
        <a:lstStyle/>
        <a:p>
          <a:endParaRPr lang="en-US" sz="900"/>
        </a:p>
      </dgm:t>
    </dgm:pt>
    <dgm:pt modelId="{3090AAFE-53BA-4AF5-903F-E04C9EC06FC7}" type="sibTrans" cxnId="{1A19D93A-D236-4C90-8309-1AC00F9EAB88}">
      <dgm:prSet custT="1"/>
      <dgm:spPr/>
      <dgm:t>
        <a:bodyPr/>
        <a:lstStyle/>
        <a:p>
          <a:endParaRPr lang="en-US" sz="900"/>
        </a:p>
      </dgm:t>
    </dgm:pt>
    <dgm:pt modelId="{5AD778D2-BA66-44C8-9C75-CF512C9CECA4}">
      <dgm:prSet phldrT="[Text]" custT="1"/>
      <dgm:spPr/>
      <dgm:t>
        <a:bodyPr/>
        <a:lstStyle/>
        <a:p>
          <a:r>
            <a:rPr lang="en-US" sz="1600" dirty="0"/>
            <a:t>Legal counsel prepares loan agreement, team provides input and comments</a:t>
          </a:r>
        </a:p>
      </dgm:t>
    </dgm:pt>
    <dgm:pt modelId="{C48B903C-C631-43EA-933D-1267FC10490A}" type="parTrans" cxnId="{02E5172D-F9CA-4A0D-BD2C-3309C4309551}">
      <dgm:prSet/>
      <dgm:spPr/>
      <dgm:t>
        <a:bodyPr/>
        <a:lstStyle/>
        <a:p>
          <a:endParaRPr lang="en-US" sz="900"/>
        </a:p>
      </dgm:t>
    </dgm:pt>
    <dgm:pt modelId="{F0B27C3C-EA06-4B34-AFE8-95CDE0786892}" type="sibTrans" cxnId="{02E5172D-F9CA-4A0D-BD2C-3309C4309551}">
      <dgm:prSet custT="1"/>
      <dgm:spPr/>
      <dgm:t>
        <a:bodyPr/>
        <a:lstStyle/>
        <a:p>
          <a:endParaRPr lang="en-US" sz="900"/>
        </a:p>
      </dgm:t>
    </dgm:pt>
    <dgm:pt modelId="{3ABC13E1-2B0C-4752-AA32-88C513930BB0}">
      <dgm:prSet phldrT="[Text]" custT="1"/>
      <dgm:spPr/>
      <dgm:t>
        <a:bodyPr/>
        <a:lstStyle/>
        <a:p>
          <a:r>
            <a:rPr lang="en-US" sz="1600" dirty="0"/>
            <a:t>Legal documents and cashflows finalized</a:t>
          </a:r>
        </a:p>
      </dgm:t>
    </dgm:pt>
    <dgm:pt modelId="{9C8BD3C4-EA37-429A-B08F-51E75078CD55}" type="parTrans" cxnId="{63909108-9484-4F01-B1A4-5E9CA98BC035}">
      <dgm:prSet/>
      <dgm:spPr/>
      <dgm:t>
        <a:bodyPr/>
        <a:lstStyle/>
        <a:p>
          <a:endParaRPr lang="en-US" sz="900"/>
        </a:p>
      </dgm:t>
    </dgm:pt>
    <dgm:pt modelId="{08938EF3-BC40-4AC0-B35B-24EDA610B6C9}" type="sibTrans" cxnId="{63909108-9484-4F01-B1A4-5E9CA98BC035}">
      <dgm:prSet custT="1"/>
      <dgm:spPr/>
      <dgm:t>
        <a:bodyPr/>
        <a:lstStyle/>
        <a:p>
          <a:endParaRPr lang="en-US" sz="900"/>
        </a:p>
      </dgm:t>
    </dgm:pt>
    <dgm:pt modelId="{6818A6B9-E191-4A36-8F77-6FE6D132D4C6}">
      <dgm:prSet phldrT="[Text]" custT="1"/>
      <dgm:spPr/>
      <dgm:t>
        <a:bodyPr/>
        <a:lstStyle/>
        <a:p>
          <a:r>
            <a:rPr lang="en-US" sz="1600" dirty="0"/>
            <a:t>Board approves financing and terms</a:t>
          </a:r>
        </a:p>
      </dgm:t>
    </dgm:pt>
    <dgm:pt modelId="{7420634D-57F0-4732-B0BD-6B274B89B767}" type="parTrans" cxnId="{795F8F71-8EAB-477D-BF91-4C57F625107C}">
      <dgm:prSet/>
      <dgm:spPr/>
      <dgm:t>
        <a:bodyPr/>
        <a:lstStyle/>
        <a:p>
          <a:endParaRPr lang="en-US" sz="1600"/>
        </a:p>
      </dgm:t>
    </dgm:pt>
    <dgm:pt modelId="{202174BF-32B3-424E-91A5-2FA2A25F7493}" type="sibTrans" cxnId="{795F8F71-8EAB-477D-BF91-4C57F625107C}">
      <dgm:prSet custT="1"/>
      <dgm:spPr/>
      <dgm:t>
        <a:bodyPr/>
        <a:lstStyle/>
        <a:p>
          <a:endParaRPr lang="en-US" sz="1400"/>
        </a:p>
      </dgm:t>
    </dgm:pt>
    <dgm:pt modelId="{C6CA1A3D-16E8-465C-8BE8-98D9FC5BA179}">
      <dgm:prSet phldrT="[Text]" custT="1"/>
      <dgm:spPr/>
      <dgm:t>
        <a:bodyPr/>
        <a:lstStyle/>
        <a:p>
          <a:r>
            <a:rPr lang="en-US" sz="1600" dirty="0"/>
            <a:t>Loan closes and funds</a:t>
          </a:r>
        </a:p>
      </dgm:t>
    </dgm:pt>
    <dgm:pt modelId="{C5FD5B0E-0AD1-4588-B24D-D5DFC71EB7F6}" type="parTrans" cxnId="{9A06C79F-E73F-4773-9921-8A39A8CBC72E}">
      <dgm:prSet/>
      <dgm:spPr/>
      <dgm:t>
        <a:bodyPr/>
        <a:lstStyle/>
        <a:p>
          <a:endParaRPr lang="en-US" sz="1600"/>
        </a:p>
      </dgm:t>
    </dgm:pt>
    <dgm:pt modelId="{E1BE7FDB-079C-4F00-9A8D-DC51FC77F4D8}" type="sibTrans" cxnId="{9A06C79F-E73F-4773-9921-8A39A8CBC72E}">
      <dgm:prSet/>
      <dgm:spPr/>
      <dgm:t>
        <a:bodyPr/>
        <a:lstStyle/>
        <a:p>
          <a:endParaRPr lang="en-US" sz="1600"/>
        </a:p>
      </dgm:t>
    </dgm:pt>
    <dgm:pt modelId="{00879DA2-E493-4708-B094-E26318BB58FB}" type="pres">
      <dgm:prSet presAssocID="{3EBAD82A-E8ED-4FD6-AD2B-FD3BEC571209}" presName="Name0" presStyleCnt="0">
        <dgm:presLayoutVars>
          <dgm:dir/>
          <dgm:resizeHandles val="exact"/>
        </dgm:presLayoutVars>
      </dgm:prSet>
      <dgm:spPr/>
    </dgm:pt>
    <dgm:pt modelId="{17899B84-50AD-4E83-9F81-8E7C76BD8BAB}" type="pres">
      <dgm:prSet presAssocID="{0780CE9B-5B4E-4234-8A5F-A76E809B20A9}" presName="node" presStyleLbl="node1" presStyleIdx="0" presStyleCnt="5">
        <dgm:presLayoutVars>
          <dgm:bulletEnabled val="1"/>
        </dgm:presLayoutVars>
      </dgm:prSet>
      <dgm:spPr/>
    </dgm:pt>
    <dgm:pt modelId="{09F2A64B-1B69-427C-908E-1A85BF0FA434}" type="pres">
      <dgm:prSet presAssocID="{3090AAFE-53BA-4AF5-903F-E04C9EC06FC7}" presName="sibTrans" presStyleLbl="sibTrans2D1" presStyleIdx="0" presStyleCnt="4"/>
      <dgm:spPr/>
    </dgm:pt>
    <dgm:pt modelId="{A6EFBBB8-ACE7-4864-87B8-31088160D05C}" type="pres">
      <dgm:prSet presAssocID="{3090AAFE-53BA-4AF5-903F-E04C9EC06FC7}" presName="connectorText" presStyleLbl="sibTrans2D1" presStyleIdx="0" presStyleCnt="4"/>
      <dgm:spPr/>
    </dgm:pt>
    <dgm:pt modelId="{85AAE654-8A24-4590-B009-460F62C37D63}" type="pres">
      <dgm:prSet presAssocID="{5AD778D2-BA66-44C8-9C75-CF512C9CECA4}" presName="node" presStyleLbl="node1" presStyleIdx="1" presStyleCnt="5">
        <dgm:presLayoutVars>
          <dgm:bulletEnabled val="1"/>
        </dgm:presLayoutVars>
      </dgm:prSet>
      <dgm:spPr/>
    </dgm:pt>
    <dgm:pt modelId="{9EEEA150-098C-4628-AF44-3B00942600F5}" type="pres">
      <dgm:prSet presAssocID="{F0B27C3C-EA06-4B34-AFE8-95CDE0786892}" presName="sibTrans" presStyleLbl="sibTrans2D1" presStyleIdx="1" presStyleCnt="4"/>
      <dgm:spPr/>
    </dgm:pt>
    <dgm:pt modelId="{E2A92DB4-F9F9-4788-AEF1-D8F38E50A621}" type="pres">
      <dgm:prSet presAssocID="{F0B27C3C-EA06-4B34-AFE8-95CDE0786892}" presName="connectorText" presStyleLbl="sibTrans2D1" presStyleIdx="1" presStyleCnt="4"/>
      <dgm:spPr/>
    </dgm:pt>
    <dgm:pt modelId="{974262B8-D50E-41F0-88FA-69162C5D36D1}" type="pres">
      <dgm:prSet presAssocID="{6818A6B9-E191-4A36-8F77-6FE6D132D4C6}" presName="node" presStyleLbl="node1" presStyleIdx="2" presStyleCnt="5">
        <dgm:presLayoutVars>
          <dgm:bulletEnabled val="1"/>
        </dgm:presLayoutVars>
      </dgm:prSet>
      <dgm:spPr/>
    </dgm:pt>
    <dgm:pt modelId="{DA2E1F6A-6220-47BD-800E-61F588DD3907}" type="pres">
      <dgm:prSet presAssocID="{202174BF-32B3-424E-91A5-2FA2A25F7493}" presName="sibTrans" presStyleLbl="sibTrans2D1" presStyleIdx="2" presStyleCnt="4"/>
      <dgm:spPr/>
    </dgm:pt>
    <dgm:pt modelId="{9E0DD216-3B47-4B1A-A7B0-1D315F6AE662}" type="pres">
      <dgm:prSet presAssocID="{202174BF-32B3-424E-91A5-2FA2A25F7493}" presName="connectorText" presStyleLbl="sibTrans2D1" presStyleIdx="2" presStyleCnt="4"/>
      <dgm:spPr/>
    </dgm:pt>
    <dgm:pt modelId="{3DE74672-9211-4E2A-8024-229F1D723880}" type="pres">
      <dgm:prSet presAssocID="{3ABC13E1-2B0C-4752-AA32-88C513930BB0}" presName="node" presStyleLbl="node1" presStyleIdx="3" presStyleCnt="5">
        <dgm:presLayoutVars>
          <dgm:bulletEnabled val="1"/>
        </dgm:presLayoutVars>
      </dgm:prSet>
      <dgm:spPr/>
    </dgm:pt>
    <dgm:pt modelId="{D9F955E3-69F8-4C13-B7F3-1A8914B9D583}" type="pres">
      <dgm:prSet presAssocID="{08938EF3-BC40-4AC0-B35B-24EDA610B6C9}" presName="sibTrans" presStyleLbl="sibTrans2D1" presStyleIdx="3" presStyleCnt="4"/>
      <dgm:spPr/>
    </dgm:pt>
    <dgm:pt modelId="{15F90AAA-8C76-46DE-B3B5-D427CD4BE264}" type="pres">
      <dgm:prSet presAssocID="{08938EF3-BC40-4AC0-B35B-24EDA610B6C9}" presName="connectorText" presStyleLbl="sibTrans2D1" presStyleIdx="3" presStyleCnt="4"/>
      <dgm:spPr/>
    </dgm:pt>
    <dgm:pt modelId="{906F8AE0-2EC6-4AE7-821E-FE2AF487CC7A}" type="pres">
      <dgm:prSet presAssocID="{C6CA1A3D-16E8-465C-8BE8-98D9FC5BA179}" presName="node" presStyleLbl="node1" presStyleIdx="4" presStyleCnt="5">
        <dgm:presLayoutVars>
          <dgm:bulletEnabled val="1"/>
        </dgm:presLayoutVars>
      </dgm:prSet>
      <dgm:spPr/>
    </dgm:pt>
  </dgm:ptLst>
  <dgm:cxnLst>
    <dgm:cxn modelId="{63909108-9484-4F01-B1A4-5E9CA98BC035}" srcId="{3EBAD82A-E8ED-4FD6-AD2B-FD3BEC571209}" destId="{3ABC13E1-2B0C-4752-AA32-88C513930BB0}" srcOrd="3" destOrd="0" parTransId="{9C8BD3C4-EA37-429A-B08F-51E75078CD55}" sibTransId="{08938EF3-BC40-4AC0-B35B-24EDA610B6C9}"/>
    <dgm:cxn modelId="{DD6FC40D-0E57-4C3B-9271-756FCF3A039E}" type="presOf" srcId="{F0B27C3C-EA06-4B34-AFE8-95CDE0786892}" destId="{9EEEA150-098C-4628-AF44-3B00942600F5}" srcOrd="0" destOrd="0" presId="urn:microsoft.com/office/officeart/2005/8/layout/process1"/>
    <dgm:cxn modelId="{0E4D7715-812B-4DF2-96F7-57C3A5E1BB21}" type="presOf" srcId="{0780CE9B-5B4E-4234-8A5F-A76E809B20A9}" destId="{17899B84-50AD-4E83-9F81-8E7C76BD8BAB}" srcOrd="0" destOrd="0" presId="urn:microsoft.com/office/officeart/2005/8/layout/process1"/>
    <dgm:cxn modelId="{FD73491C-24E3-47D4-9E2F-9998283130CD}" type="presOf" srcId="{3EBAD82A-E8ED-4FD6-AD2B-FD3BEC571209}" destId="{00879DA2-E493-4708-B094-E26318BB58FB}" srcOrd="0" destOrd="0" presId="urn:microsoft.com/office/officeart/2005/8/layout/process1"/>
    <dgm:cxn modelId="{F0D4FF28-6655-45C4-88ED-0B07B26FDA6D}" type="presOf" srcId="{3090AAFE-53BA-4AF5-903F-E04C9EC06FC7}" destId="{09F2A64B-1B69-427C-908E-1A85BF0FA434}" srcOrd="0" destOrd="0" presId="urn:microsoft.com/office/officeart/2005/8/layout/process1"/>
    <dgm:cxn modelId="{02E5172D-F9CA-4A0D-BD2C-3309C4309551}" srcId="{3EBAD82A-E8ED-4FD6-AD2B-FD3BEC571209}" destId="{5AD778D2-BA66-44C8-9C75-CF512C9CECA4}" srcOrd="1" destOrd="0" parTransId="{C48B903C-C631-43EA-933D-1267FC10490A}" sibTransId="{F0B27C3C-EA06-4B34-AFE8-95CDE0786892}"/>
    <dgm:cxn modelId="{1A19D93A-D236-4C90-8309-1AC00F9EAB88}" srcId="{3EBAD82A-E8ED-4FD6-AD2B-FD3BEC571209}" destId="{0780CE9B-5B4E-4234-8A5F-A76E809B20A9}" srcOrd="0" destOrd="0" parTransId="{B54ADC80-5D49-4F12-93D0-C08A73EF96F0}" sibTransId="{3090AAFE-53BA-4AF5-903F-E04C9EC06FC7}"/>
    <dgm:cxn modelId="{156C2943-A64B-4F2B-917A-CC82AE552752}" type="presOf" srcId="{5AD778D2-BA66-44C8-9C75-CF512C9CECA4}" destId="{85AAE654-8A24-4590-B009-460F62C37D63}" srcOrd="0" destOrd="0" presId="urn:microsoft.com/office/officeart/2005/8/layout/process1"/>
    <dgm:cxn modelId="{4D22966A-BD68-4E7B-A54C-B51B0BEB3B98}" type="presOf" srcId="{F0B27C3C-EA06-4B34-AFE8-95CDE0786892}" destId="{E2A92DB4-F9F9-4788-AEF1-D8F38E50A621}" srcOrd="1" destOrd="0" presId="urn:microsoft.com/office/officeart/2005/8/layout/process1"/>
    <dgm:cxn modelId="{795F8F71-8EAB-477D-BF91-4C57F625107C}" srcId="{3EBAD82A-E8ED-4FD6-AD2B-FD3BEC571209}" destId="{6818A6B9-E191-4A36-8F77-6FE6D132D4C6}" srcOrd="2" destOrd="0" parTransId="{7420634D-57F0-4732-B0BD-6B274B89B767}" sibTransId="{202174BF-32B3-424E-91A5-2FA2A25F7493}"/>
    <dgm:cxn modelId="{C4690452-5E9C-445B-9725-D21BED3874FA}" type="presOf" srcId="{08938EF3-BC40-4AC0-B35B-24EDA610B6C9}" destId="{D9F955E3-69F8-4C13-B7F3-1A8914B9D583}" srcOrd="0" destOrd="0" presId="urn:microsoft.com/office/officeart/2005/8/layout/process1"/>
    <dgm:cxn modelId="{13AFE455-A803-491D-9722-20151365945C}" type="presOf" srcId="{08938EF3-BC40-4AC0-B35B-24EDA610B6C9}" destId="{15F90AAA-8C76-46DE-B3B5-D427CD4BE264}" srcOrd="1" destOrd="0" presId="urn:microsoft.com/office/officeart/2005/8/layout/process1"/>
    <dgm:cxn modelId="{429F1B92-7C95-48D7-A32D-950306F7EE07}" type="presOf" srcId="{202174BF-32B3-424E-91A5-2FA2A25F7493}" destId="{DA2E1F6A-6220-47BD-800E-61F588DD3907}" srcOrd="0" destOrd="0" presId="urn:microsoft.com/office/officeart/2005/8/layout/process1"/>
    <dgm:cxn modelId="{9A06C79F-E73F-4773-9921-8A39A8CBC72E}" srcId="{3EBAD82A-E8ED-4FD6-AD2B-FD3BEC571209}" destId="{C6CA1A3D-16E8-465C-8BE8-98D9FC5BA179}" srcOrd="4" destOrd="0" parTransId="{C5FD5B0E-0AD1-4588-B24D-D5DFC71EB7F6}" sibTransId="{E1BE7FDB-079C-4F00-9A8D-DC51FC77F4D8}"/>
    <dgm:cxn modelId="{E3821DA3-FE7F-4A68-9C9E-C29DBA53EC5B}" type="presOf" srcId="{3090AAFE-53BA-4AF5-903F-E04C9EC06FC7}" destId="{A6EFBBB8-ACE7-4864-87B8-31088160D05C}" srcOrd="1" destOrd="0" presId="urn:microsoft.com/office/officeart/2005/8/layout/process1"/>
    <dgm:cxn modelId="{E7F084EA-E57C-4527-AD09-EFF10CB61E3A}" type="presOf" srcId="{3ABC13E1-2B0C-4752-AA32-88C513930BB0}" destId="{3DE74672-9211-4E2A-8024-229F1D723880}" srcOrd="0" destOrd="0" presId="urn:microsoft.com/office/officeart/2005/8/layout/process1"/>
    <dgm:cxn modelId="{997212EE-A3CD-49BB-BB26-BEDFA6F57590}" type="presOf" srcId="{202174BF-32B3-424E-91A5-2FA2A25F7493}" destId="{9E0DD216-3B47-4B1A-A7B0-1D315F6AE662}" srcOrd="1" destOrd="0" presId="urn:microsoft.com/office/officeart/2005/8/layout/process1"/>
    <dgm:cxn modelId="{970513EF-063A-4ECC-B10F-489754F429B6}" type="presOf" srcId="{6818A6B9-E191-4A36-8F77-6FE6D132D4C6}" destId="{974262B8-D50E-41F0-88FA-69162C5D36D1}" srcOrd="0" destOrd="0" presId="urn:microsoft.com/office/officeart/2005/8/layout/process1"/>
    <dgm:cxn modelId="{F7D25DFA-344B-45AD-B9C9-F79F5D5B3CFF}" type="presOf" srcId="{C6CA1A3D-16E8-465C-8BE8-98D9FC5BA179}" destId="{906F8AE0-2EC6-4AE7-821E-FE2AF487CC7A}" srcOrd="0" destOrd="0" presId="urn:microsoft.com/office/officeart/2005/8/layout/process1"/>
    <dgm:cxn modelId="{49271BDE-CF63-4994-952F-D0E6B15E4B5C}" type="presParOf" srcId="{00879DA2-E493-4708-B094-E26318BB58FB}" destId="{17899B84-50AD-4E83-9F81-8E7C76BD8BAB}" srcOrd="0" destOrd="0" presId="urn:microsoft.com/office/officeart/2005/8/layout/process1"/>
    <dgm:cxn modelId="{3735CC8C-D635-4C2B-BF80-589985D1C96B}" type="presParOf" srcId="{00879DA2-E493-4708-B094-E26318BB58FB}" destId="{09F2A64B-1B69-427C-908E-1A85BF0FA434}" srcOrd="1" destOrd="0" presId="urn:microsoft.com/office/officeart/2005/8/layout/process1"/>
    <dgm:cxn modelId="{9A6B989B-3A7D-4574-9464-7E64ED00EFF6}" type="presParOf" srcId="{09F2A64B-1B69-427C-908E-1A85BF0FA434}" destId="{A6EFBBB8-ACE7-4864-87B8-31088160D05C}" srcOrd="0" destOrd="0" presId="urn:microsoft.com/office/officeart/2005/8/layout/process1"/>
    <dgm:cxn modelId="{C7A57076-35D8-41C7-BBBC-DA75E239E6C5}" type="presParOf" srcId="{00879DA2-E493-4708-B094-E26318BB58FB}" destId="{85AAE654-8A24-4590-B009-460F62C37D63}" srcOrd="2" destOrd="0" presId="urn:microsoft.com/office/officeart/2005/8/layout/process1"/>
    <dgm:cxn modelId="{DA8FB01C-C439-4582-94EE-24F60E933859}" type="presParOf" srcId="{00879DA2-E493-4708-B094-E26318BB58FB}" destId="{9EEEA150-098C-4628-AF44-3B00942600F5}" srcOrd="3" destOrd="0" presId="urn:microsoft.com/office/officeart/2005/8/layout/process1"/>
    <dgm:cxn modelId="{1492F426-A113-41CB-A4C2-9CA5AB85D18B}" type="presParOf" srcId="{9EEEA150-098C-4628-AF44-3B00942600F5}" destId="{E2A92DB4-F9F9-4788-AEF1-D8F38E50A621}" srcOrd="0" destOrd="0" presId="urn:microsoft.com/office/officeart/2005/8/layout/process1"/>
    <dgm:cxn modelId="{7827D868-0F66-4457-B9ED-E8C062254F7A}" type="presParOf" srcId="{00879DA2-E493-4708-B094-E26318BB58FB}" destId="{974262B8-D50E-41F0-88FA-69162C5D36D1}" srcOrd="4" destOrd="0" presId="urn:microsoft.com/office/officeart/2005/8/layout/process1"/>
    <dgm:cxn modelId="{477AA3C6-DED1-46E9-862B-88A0A671BE18}" type="presParOf" srcId="{00879DA2-E493-4708-B094-E26318BB58FB}" destId="{DA2E1F6A-6220-47BD-800E-61F588DD3907}" srcOrd="5" destOrd="0" presId="urn:microsoft.com/office/officeart/2005/8/layout/process1"/>
    <dgm:cxn modelId="{A80F14AE-9450-48F7-9698-AF33E698BC5F}" type="presParOf" srcId="{DA2E1F6A-6220-47BD-800E-61F588DD3907}" destId="{9E0DD216-3B47-4B1A-A7B0-1D315F6AE662}" srcOrd="0" destOrd="0" presId="urn:microsoft.com/office/officeart/2005/8/layout/process1"/>
    <dgm:cxn modelId="{AA4D65B7-4E1A-47D8-A11E-0705231550FB}" type="presParOf" srcId="{00879DA2-E493-4708-B094-E26318BB58FB}" destId="{3DE74672-9211-4E2A-8024-229F1D723880}" srcOrd="6" destOrd="0" presId="urn:microsoft.com/office/officeart/2005/8/layout/process1"/>
    <dgm:cxn modelId="{A25C8850-A91F-4AF8-A7D1-2581AE6060A3}" type="presParOf" srcId="{00879DA2-E493-4708-B094-E26318BB58FB}" destId="{D9F955E3-69F8-4C13-B7F3-1A8914B9D583}" srcOrd="7" destOrd="0" presId="urn:microsoft.com/office/officeart/2005/8/layout/process1"/>
    <dgm:cxn modelId="{87AB4CE1-B081-40FB-82EB-5D7D52DA9B0D}" type="presParOf" srcId="{D9F955E3-69F8-4C13-B7F3-1A8914B9D583}" destId="{15F90AAA-8C76-46DE-B3B5-D427CD4BE264}" srcOrd="0" destOrd="0" presId="urn:microsoft.com/office/officeart/2005/8/layout/process1"/>
    <dgm:cxn modelId="{6C222FDB-D33B-4C5A-B3AD-57F3455B8BFE}" type="presParOf" srcId="{00879DA2-E493-4708-B094-E26318BB58FB}" destId="{906F8AE0-2EC6-4AE7-821E-FE2AF487CC7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BAD82A-E8ED-4FD6-AD2B-FD3BEC571209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0780CE9B-5B4E-4234-8A5F-A76E809B20A9}">
      <dgm:prSet phldrT="[Text]" custT="1"/>
      <dgm:spPr/>
      <dgm:t>
        <a:bodyPr/>
        <a:lstStyle/>
        <a:p>
          <a:r>
            <a:rPr lang="en-US" sz="1600" dirty="0"/>
            <a:t>Legal and Disclosure documents drafted</a:t>
          </a:r>
        </a:p>
      </dgm:t>
    </dgm:pt>
    <dgm:pt modelId="{B54ADC80-5D49-4F12-93D0-C08A73EF96F0}" type="parTrans" cxnId="{1A19D93A-D236-4C90-8309-1AC00F9EAB88}">
      <dgm:prSet/>
      <dgm:spPr/>
      <dgm:t>
        <a:bodyPr/>
        <a:lstStyle/>
        <a:p>
          <a:endParaRPr lang="en-US" sz="900"/>
        </a:p>
      </dgm:t>
    </dgm:pt>
    <dgm:pt modelId="{3090AAFE-53BA-4AF5-903F-E04C9EC06FC7}" type="sibTrans" cxnId="{1A19D93A-D236-4C90-8309-1AC00F9EAB88}">
      <dgm:prSet custT="1"/>
      <dgm:spPr/>
      <dgm:t>
        <a:bodyPr/>
        <a:lstStyle/>
        <a:p>
          <a:endParaRPr lang="en-US" sz="900"/>
        </a:p>
      </dgm:t>
    </dgm:pt>
    <dgm:pt modelId="{5AD778D2-BA66-44C8-9C75-CF512C9CECA4}">
      <dgm:prSet phldrT="[Text]" custT="1"/>
      <dgm:spPr/>
      <dgm:t>
        <a:bodyPr/>
        <a:lstStyle/>
        <a:p>
          <a:r>
            <a:rPr lang="en-US" sz="1600" dirty="0"/>
            <a:t>Rating process with rating agency</a:t>
          </a:r>
        </a:p>
      </dgm:t>
    </dgm:pt>
    <dgm:pt modelId="{C48B903C-C631-43EA-933D-1267FC10490A}" type="parTrans" cxnId="{02E5172D-F9CA-4A0D-BD2C-3309C4309551}">
      <dgm:prSet/>
      <dgm:spPr/>
      <dgm:t>
        <a:bodyPr/>
        <a:lstStyle/>
        <a:p>
          <a:endParaRPr lang="en-US" sz="900"/>
        </a:p>
      </dgm:t>
    </dgm:pt>
    <dgm:pt modelId="{F0B27C3C-EA06-4B34-AFE8-95CDE0786892}" type="sibTrans" cxnId="{02E5172D-F9CA-4A0D-BD2C-3309C4309551}">
      <dgm:prSet custT="1"/>
      <dgm:spPr/>
      <dgm:t>
        <a:bodyPr/>
        <a:lstStyle/>
        <a:p>
          <a:endParaRPr lang="en-US" sz="900"/>
        </a:p>
      </dgm:t>
    </dgm:pt>
    <dgm:pt modelId="{3ABC13E1-2B0C-4752-AA32-88C513930BB0}">
      <dgm:prSet phldrT="[Text]" custT="1"/>
      <dgm:spPr/>
      <dgm:t>
        <a:bodyPr/>
        <a:lstStyle/>
        <a:p>
          <a:r>
            <a:rPr lang="en-US" sz="1600" dirty="0"/>
            <a:t>Disclosure (POS) distributed to investors</a:t>
          </a:r>
        </a:p>
      </dgm:t>
    </dgm:pt>
    <dgm:pt modelId="{9C8BD3C4-EA37-429A-B08F-51E75078CD55}" type="parTrans" cxnId="{63909108-9484-4F01-B1A4-5E9CA98BC035}">
      <dgm:prSet/>
      <dgm:spPr/>
      <dgm:t>
        <a:bodyPr/>
        <a:lstStyle/>
        <a:p>
          <a:endParaRPr lang="en-US" sz="900"/>
        </a:p>
      </dgm:t>
    </dgm:pt>
    <dgm:pt modelId="{08938EF3-BC40-4AC0-B35B-24EDA610B6C9}" type="sibTrans" cxnId="{63909108-9484-4F01-B1A4-5E9CA98BC035}">
      <dgm:prSet custT="1"/>
      <dgm:spPr/>
      <dgm:t>
        <a:bodyPr/>
        <a:lstStyle/>
        <a:p>
          <a:endParaRPr lang="en-US" sz="900"/>
        </a:p>
      </dgm:t>
    </dgm:pt>
    <dgm:pt modelId="{6818A6B9-E191-4A36-8F77-6FE6D132D4C6}">
      <dgm:prSet phldrT="[Text]" custT="1"/>
      <dgm:spPr/>
      <dgm:t>
        <a:bodyPr/>
        <a:lstStyle/>
        <a:p>
          <a:r>
            <a:rPr lang="en-US" sz="1600" dirty="0"/>
            <a:t>Board approves financing and terms</a:t>
          </a:r>
        </a:p>
      </dgm:t>
    </dgm:pt>
    <dgm:pt modelId="{7420634D-57F0-4732-B0BD-6B274B89B767}" type="parTrans" cxnId="{795F8F71-8EAB-477D-BF91-4C57F625107C}">
      <dgm:prSet/>
      <dgm:spPr/>
      <dgm:t>
        <a:bodyPr/>
        <a:lstStyle/>
        <a:p>
          <a:endParaRPr lang="en-US" sz="1600"/>
        </a:p>
      </dgm:t>
    </dgm:pt>
    <dgm:pt modelId="{202174BF-32B3-424E-91A5-2FA2A25F7493}" type="sibTrans" cxnId="{795F8F71-8EAB-477D-BF91-4C57F625107C}">
      <dgm:prSet custT="1"/>
      <dgm:spPr/>
      <dgm:t>
        <a:bodyPr/>
        <a:lstStyle/>
        <a:p>
          <a:endParaRPr lang="en-US" sz="1400"/>
        </a:p>
      </dgm:t>
    </dgm:pt>
    <dgm:pt modelId="{C6CA1A3D-16E8-465C-8BE8-98D9FC5BA179}">
      <dgm:prSet phldrT="[Text]" custT="1"/>
      <dgm:spPr/>
      <dgm:t>
        <a:bodyPr/>
        <a:lstStyle/>
        <a:p>
          <a:r>
            <a:rPr lang="en-US" sz="1600" dirty="0"/>
            <a:t>Bonds close and fund</a:t>
          </a:r>
        </a:p>
      </dgm:t>
    </dgm:pt>
    <dgm:pt modelId="{C5FD5B0E-0AD1-4588-B24D-D5DFC71EB7F6}" type="parTrans" cxnId="{9A06C79F-E73F-4773-9921-8A39A8CBC72E}">
      <dgm:prSet/>
      <dgm:spPr/>
      <dgm:t>
        <a:bodyPr/>
        <a:lstStyle/>
        <a:p>
          <a:endParaRPr lang="en-US" sz="1600"/>
        </a:p>
      </dgm:t>
    </dgm:pt>
    <dgm:pt modelId="{E1BE7FDB-079C-4F00-9A8D-DC51FC77F4D8}" type="sibTrans" cxnId="{9A06C79F-E73F-4773-9921-8A39A8CBC72E}">
      <dgm:prSet/>
      <dgm:spPr/>
      <dgm:t>
        <a:bodyPr/>
        <a:lstStyle/>
        <a:p>
          <a:endParaRPr lang="en-US" sz="1600"/>
        </a:p>
      </dgm:t>
    </dgm:pt>
    <dgm:pt modelId="{3BF0C83D-58EE-41D3-A940-EAC3A041E87E}">
      <dgm:prSet phldrT="[Text]" custT="1"/>
      <dgm:spPr/>
      <dgm:t>
        <a:bodyPr/>
        <a:lstStyle/>
        <a:p>
          <a:r>
            <a:rPr lang="en-US" sz="1600" dirty="0"/>
            <a:t>Underwriter markets bonds</a:t>
          </a:r>
        </a:p>
      </dgm:t>
    </dgm:pt>
    <dgm:pt modelId="{ACFD8706-E060-439D-9E96-69A21661B381}" type="parTrans" cxnId="{9C65619E-195E-402D-874B-3CCC86DECBD5}">
      <dgm:prSet/>
      <dgm:spPr/>
      <dgm:t>
        <a:bodyPr/>
        <a:lstStyle/>
        <a:p>
          <a:endParaRPr lang="en-US"/>
        </a:p>
      </dgm:t>
    </dgm:pt>
    <dgm:pt modelId="{DF26354D-A72D-4A79-A958-B42BE02941FC}" type="sibTrans" cxnId="{9C65619E-195E-402D-874B-3CCC86DECBD5}">
      <dgm:prSet/>
      <dgm:spPr/>
      <dgm:t>
        <a:bodyPr/>
        <a:lstStyle/>
        <a:p>
          <a:endParaRPr lang="en-US"/>
        </a:p>
      </dgm:t>
    </dgm:pt>
    <dgm:pt modelId="{56C7A38A-423D-4B6B-B9CF-7BB378E7B5F7}">
      <dgm:prSet phldrT="[Text]" custT="1"/>
      <dgm:spPr/>
      <dgm:t>
        <a:bodyPr/>
        <a:lstStyle/>
        <a:p>
          <a:r>
            <a:rPr lang="en-US" sz="1600" dirty="0"/>
            <a:t>Pricing</a:t>
          </a:r>
        </a:p>
      </dgm:t>
    </dgm:pt>
    <dgm:pt modelId="{A72EB760-04F9-404C-9F2C-F5FA853F722A}" type="parTrans" cxnId="{D513535E-9ECB-496D-AA42-778E0114D6E8}">
      <dgm:prSet/>
      <dgm:spPr/>
      <dgm:t>
        <a:bodyPr/>
        <a:lstStyle/>
        <a:p>
          <a:endParaRPr lang="en-US"/>
        </a:p>
      </dgm:t>
    </dgm:pt>
    <dgm:pt modelId="{D7163199-8D5E-449C-8F9A-3686166D80DD}" type="sibTrans" cxnId="{D513535E-9ECB-496D-AA42-778E0114D6E8}">
      <dgm:prSet/>
      <dgm:spPr/>
      <dgm:t>
        <a:bodyPr/>
        <a:lstStyle/>
        <a:p>
          <a:endParaRPr lang="en-US"/>
        </a:p>
      </dgm:t>
    </dgm:pt>
    <dgm:pt modelId="{00879DA2-E493-4708-B094-E26318BB58FB}" type="pres">
      <dgm:prSet presAssocID="{3EBAD82A-E8ED-4FD6-AD2B-FD3BEC571209}" presName="Name0" presStyleCnt="0">
        <dgm:presLayoutVars>
          <dgm:dir/>
          <dgm:resizeHandles val="exact"/>
        </dgm:presLayoutVars>
      </dgm:prSet>
      <dgm:spPr/>
    </dgm:pt>
    <dgm:pt modelId="{17899B84-50AD-4E83-9F81-8E7C76BD8BAB}" type="pres">
      <dgm:prSet presAssocID="{0780CE9B-5B4E-4234-8A5F-A76E809B20A9}" presName="node" presStyleLbl="node1" presStyleIdx="0" presStyleCnt="7" custScaleX="169551" custScaleY="133074">
        <dgm:presLayoutVars>
          <dgm:bulletEnabled val="1"/>
        </dgm:presLayoutVars>
      </dgm:prSet>
      <dgm:spPr/>
    </dgm:pt>
    <dgm:pt modelId="{09F2A64B-1B69-427C-908E-1A85BF0FA434}" type="pres">
      <dgm:prSet presAssocID="{3090AAFE-53BA-4AF5-903F-E04C9EC06FC7}" presName="sibTrans" presStyleLbl="sibTrans2D1" presStyleIdx="0" presStyleCnt="6"/>
      <dgm:spPr/>
    </dgm:pt>
    <dgm:pt modelId="{A6EFBBB8-ACE7-4864-87B8-31088160D05C}" type="pres">
      <dgm:prSet presAssocID="{3090AAFE-53BA-4AF5-903F-E04C9EC06FC7}" presName="connectorText" presStyleLbl="sibTrans2D1" presStyleIdx="0" presStyleCnt="6"/>
      <dgm:spPr/>
    </dgm:pt>
    <dgm:pt modelId="{85AAE654-8A24-4590-B009-460F62C37D63}" type="pres">
      <dgm:prSet presAssocID="{5AD778D2-BA66-44C8-9C75-CF512C9CECA4}" presName="node" presStyleLbl="node1" presStyleIdx="1" presStyleCnt="7" custScaleX="169551" custScaleY="133074">
        <dgm:presLayoutVars>
          <dgm:bulletEnabled val="1"/>
        </dgm:presLayoutVars>
      </dgm:prSet>
      <dgm:spPr/>
    </dgm:pt>
    <dgm:pt modelId="{9EEEA150-098C-4628-AF44-3B00942600F5}" type="pres">
      <dgm:prSet presAssocID="{F0B27C3C-EA06-4B34-AFE8-95CDE0786892}" presName="sibTrans" presStyleLbl="sibTrans2D1" presStyleIdx="1" presStyleCnt="6"/>
      <dgm:spPr/>
    </dgm:pt>
    <dgm:pt modelId="{E2A92DB4-F9F9-4788-AEF1-D8F38E50A621}" type="pres">
      <dgm:prSet presAssocID="{F0B27C3C-EA06-4B34-AFE8-95CDE0786892}" presName="connectorText" presStyleLbl="sibTrans2D1" presStyleIdx="1" presStyleCnt="6"/>
      <dgm:spPr/>
    </dgm:pt>
    <dgm:pt modelId="{974262B8-D50E-41F0-88FA-69162C5D36D1}" type="pres">
      <dgm:prSet presAssocID="{6818A6B9-E191-4A36-8F77-6FE6D132D4C6}" presName="node" presStyleLbl="node1" presStyleIdx="2" presStyleCnt="7" custScaleX="169551" custScaleY="133074">
        <dgm:presLayoutVars>
          <dgm:bulletEnabled val="1"/>
        </dgm:presLayoutVars>
      </dgm:prSet>
      <dgm:spPr/>
    </dgm:pt>
    <dgm:pt modelId="{DA2E1F6A-6220-47BD-800E-61F588DD3907}" type="pres">
      <dgm:prSet presAssocID="{202174BF-32B3-424E-91A5-2FA2A25F7493}" presName="sibTrans" presStyleLbl="sibTrans2D1" presStyleIdx="2" presStyleCnt="6"/>
      <dgm:spPr/>
    </dgm:pt>
    <dgm:pt modelId="{9E0DD216-3B47-4B1A-A7B0-1D315F6AE662}" type="pres">
      <dgm:prSet presAssocID="{202174BF-32B3-424E-91A5-2FA2A25F7493}" presName="connectorText" presStyleLbl="sibTrans2D1" presStyleIdx="2" presStyleCnt="6"/>
      <dgm:spPr/>
    </dgm:pt>
    <dgm:pt modelId="{3DE74672-9211-4E2A-8024-229F1D723880}" type="pres">
      <dgm:prSet presAssocID="{3ABC13E1-2B0C-4752-AA32-88C513930BB0}" presName="node" presStyleLbl="node1" presStyleIdx="3" presStyleCnt="7" custScaleX="169551" custScaleY="133074">
        <dgm:presLayoutVars>
          <dgm:bulletEnabled val="1"/>
        </dgm:presLayoutVars>
      </dgm:prSet>
      <dgm:spPr/>
    </dgm:pt>
    <dgm:pt modelId="{D9F955E3-69F8-4C13-B7F3-1A8914B9D583}" type="pres">
      <dgm:prSet presAssocID="{08938EF3-BC40-4AC0-B35B-24EDA610B6C9}" presName="sibTrans" presStyleLbl="sibTrans2D1" presStyleIdx="3" presStyleCnt="6"/>
      <dgm:spPr/>
    </dgm:pt>
    <dgm:pt modelId="{15F90AAA-8C76-46DE-B3B5-D427CD4BE264}" type="pres">
      <dgm:prSet presAssocID="{08938EF3-BC40-4AC0-B35B-24EDA610B6C9}" presName="connectorText" presStyleLbl="sibTrans2D1" presStyleIdx="3" presStyleCnt="6"/>
      <dgm:spPr/>
    </dgm:pt>
    <dgm:pt modelId="{09FBBB83-6E01-4ED9-A8E5-CA0BFB319D1B}" type="pres">
      <dgm:prSet presAssocID="{3BF0C83D-58EE-41D3-A940-EAC3A041E87E}" presName="node" presStyleLbl="node1" presStyleIdx="4" presStyleCnt="7" custScaleX="169551" custScaleY="133074">
        <dgm:presLayoutVars>
          <dgm:bulletEnabled val="1"/>
        </dgm:presLayoutVars>
      </dgm:prSet>
      <dgm:spPr/>
    </dgm:pt>
    <dgm:pt modelId="{EE45E3A2-98C3-47B9-A6C7-AAB81DB297F6}" type="pres">
      <dgm:prSet presAssocID="{DF26354D-A72D-4A79-A958-B42BE02941FC}" presName="sibTrans" presStyleLbl="sibTrans2D1" presStyleIdx="4" presStyleCnt="6"/>
      <dgm:spPr/>
    </dgm:pt>
    <dgm:pt modelId="{4E3070E3-3B12-45BA-B20C-E38DBEDE6E9D}" type="pres">
      <dgm:prSet presAssocID="{DF26354D-A72D-4A79-A958-B42BE02941FC}" presName="connectorText" presStyleLbl="sibTrans2D1" presStyleIdx="4" presStyleCnt="6"/>
      <dgm:spPr/>
    </dgm:pt>
    <dgm:pt modelId="{F812C80A-C750-4D43-BF0E-1C211B9CEC1F}" type="pres">
      <dgm:prSet presAssocID="{56C7A38A-423D-4B6B-B9CF-7BB378E7B5F7}" presName="node" presStyleLbl="node1" presStyleIdx="5" presStyleCnt="7" custScaleX="169551" custScaleY="133074">
        <dgm:presLayoutVars>
          <dgm:bulletEnabled val="1"/>
        </dgm:presLayoutVars>
      </dgm:prSet>
      <dgm:spPr/>
    </dgm:pt>
    <dgm:pt modelId="{F26C746C-4CD8-4050-A155-CA8D20E3D231}" type="pres">
      <dgm:prSet presAssocID="{D7163199-8D5E-449C-8F9A-3686166D80DD}" presName="sibTrans" presStyleLbl="sibTrans2D1" presStyleIdx="5" presStyleCnt="6"/>
      <dgm:spPr/>
    </dgm:pt>
    <dgm:pt modelId="{98334933-A227-41B5-8561-C9F2F7B28098}" type="pres">
      <dgm:prSet presAssocID="{D7163199-8D5E-449C-8F9A-3686166D80DD}" presName="connectorText" presStyleLbl="sibTrans2D1" presStyleIdx="5" presStyleCnt="6"/>
      <dgm:spPr/>
    </dgm:pt>
    <dgm:pt modelId="{906F8AE0-2EC6-4AE7-821E-FE2AF487CC7A}" type="pres">
      <dgm:prSet presAssocID="{C6CA1A3D-16E8-465C-8BE8-98D9FC5BA179}" presName="node" presStyleLbl="node1" presStyleIdx="6" presStyleCnt="7" custScaleX="169551" custScaleY="133074">
        <dgm:presLayoutVars>
          <dgm:bulletEnabled val="1"/>
        </dgm:presLayoutVars>
      </dgm:prSet>
      <dgm:spPr/>
    </dgm:pt>
  </dgm:ptLst>
  <dgm:cxnLst>
    <dgm:cxn modelId="{63909108-9484-4F01-B1A4-5E9CA98BC035}" srcId="{3EBAD82A-E8ED-4FD6-AD2B-FD3BEC571209}" destId="{3ABC13E1-2B0C-4752-AA32-88C513930BB0}" srcOrd="3" destOrd="0" parTransId="{9C8BD3C4-EA37-429A-B08F-51E75078CD55}" sibTransId="{08938EF3-BC40-4AC0-B35B-24EDA610B6C9}"/>
    <dgm:cxn modelId="{DD6FC40D-0E57-4C3B-9271-756FCF3A039E}" type="presOf" srcId="{F0B27C3C-EA06-4B34-AFE8-95CDE0786892}" destId="{9EEEA150-098C-4628-AF44-3B00942600F5}" srcOrd="0" destOrd="0" presId="urn:microsoft.com/office/officeart/2005/8/layout/process1"/>
    <dgm:cxn modelId="{0E4D7715-812B-4DF2-96F7-57C3A5E1BB21}" type="presOf" srcId="{0780CE9B-5B4E-4234-8A5F-A76E809B20A9}" destId="{17899B84-50AD-4E83-9F81-8E7C76BD8BAB}" srcOrd="0" destOrd="0" presId="urn:microsoft.com/office/officeart/2005/8/layout/process1"/>
    <dgm:cxn modelId="{FD73491C-24E3-47D4-9E2F-9998283130CD}" type="presOf" srcId="{3EBAD82A-E8ED-4FD6-AD2B-FD3BEC571209}" destId="{00879DA2-E493-4708-B094-E26318BB58FB}" srcOrd="0" destOrd="0" presId="urn:microsoft.com/office/officeart/2005/8/layout/process1"/>
    <dgm:cxn modelId="{F0D4FF28-6655-45C4-88ED-0B07B26FDA6D}" type="presOf" srcId="{3090AAFE-53BA-4AF5-903F-E04C9EC06FC7}" destId="{09F2A64B-1B69-427C-908E-1A85BF0FA434}" srcOrd="0" destOrd="0" presId="urn:microsoft.com/office/officeart/2005/8/layout/process1"/>
    <dgm:cxn modelId="{02E5172D-F9CA-4A0D-BD2C-3309C4309551}" srcId="{3EBAD82A-E8ED-4FD6-AD2B-FD3BEC571209}" destId="{5AD778D2-BA66-44C8-9C75-CF512C9CECA4}" srcOrd="1" destOrd="0" parTransId="{C48B903C-C631-43EA-933D-1267FC10490A}" sibTransId="{F0B27C3C-EA06-4B34-AFE8-95CDE0786892}"/>
    <dgm:cxn modelId="{1A19D93A-D236-4C90-8309-1AC00F9EAB88}" srcId="{3EBAD82A-E8ED-4FD6-AD2B-FD3BEC571209}" destId="{0780CE9B-5B4E-4234-8A5F-A76E809B20A9}" srcOrd="0" destOrd="0" parTransId="{B54ADC80-5D49-4F12-93D0-C08A73EF96F0}" sibTransId="{3090AAFE-53BA-4AF5-903F-E04C9EC06FC7}"/>
    <dgm:cxn modelId="{D513535E-9ECB-496D-AA42-778E0114D6E8}" srcId="{3EBAD82A-E8ED-4FD6-AD2B-FD3BEC571209}" destId="{56C7A38A-423D-4B6B-B9CF-7BB378E7B5F7}" srcOrd="5" destOrd="0" parTransId="{A72EB760-04F9-404C-9F2C-F5FA853F722A}" sibTransId="{D7163199-8D5E-449C-8F9A-3686166D80DD}"/>
    <dgm:cxn modelId="{1BEDD65F-D570-43B5-B6BB-54BE00870279}" type="presOf" srcId="{DF26354D-A72D-4A79-A958-B42BE02941FC}" destId="{4E3070E3-3B12-45BA-B20C-E38DBEDE6E9D}" srcOrd="1" destOrd="0" presId="urn:microsoft.com/office/officeart/2005/8/layout/process1"/>
    <dgm:cxn modelId="{156C2943-A64B-4F2B-917A-CC82AE552752}" type="presOf" srcId="{5AD778D2-BA66-44C8-9C75-CF512C9CECA4}" destId="{85AAE654-8A24-4590-B009-460F62C37D63}" srcOrd="0" destOrd="0" presId="urn:microsoft.com/office/officeart/2005/8/layout/process1"/>
    <dgm:cxn modelId="{4D22966A-BD68-4E7B-A54C-B51B0BEB3B98}" type="presOf" srcId="{F0B27C3C-EA06-4B34-AFE8-95CDE0786892}" destId="{E2A92DB4-F9F9-4788-AEF1-D8F38E50A621}" srcOrd="1" destOrd="0" presId="urn:microsoft.com/office/officeart/2005/8/layout/process1"/>
    <dgm:cxn modelId="{795F8F71-8EAB-477D-BF91-4C57F625107C}" srcId="{3EBAD82A-E8ED-4FD6-AD2B-FD3BEC571209}" destId="{6818A6B9-E191-4A36-8F77-6FE6D132D4C6}" srcOrd="2" destOrd="0" parTransId="{7420634D-57F0-4732-B0BD-6B274B89B767}" sibTransId="{202174BF-32B3-424E-91A5-2FA2A25F7493}"/>
    <dgm:cxn modelId="{C4690452-5E9C-445B-9725-D21BED3874FA}" type="presOf" srcId="{08938EF3-BC40-4AC0-B35B-24EDA610B6C9}" destId="{D9F955E3-69F8-4C13-B7F3-1A8914B9D583}" srcOrd="0" destOrd="0" presId="urn:microsoft.com/office/officeart/2005/8/layout/process1"/>
    <dgm:cxn modelId="{13AFE455-A803-491D-9722-20151365945C}" type="presOf" srcId="{08938EF3-BC40-4AC0-B35B-24EDA610B6C9}" destId="{15F90AAA-8C76-46DE-B3B5-D427CD4BE264}" srcOrd="1" destOrd="0" presId="urn:microsoft.com/office/officeart/2005/8/layout/process1"/>
    <dgm:cxn modelId="{FF5F2459-18D9-428A-A8EF-F3D46C721863}" type="presOf" srcId="{3BF0C83D-58EE-41D3-A940-EAC3A041E87E}" destId="{09FBBB83-6E01-4ED9-A8E5-CA0BFB319D1B}" srcOrd="0" destOrd="0" presId="urn:microsoft.com/office/officeart/2005/8/layout/process1"/>
    <dgm:cxn modelId="{429F1B92-7C95-48D7-A32D-950306F7EE07}" type="presOf" srcId="{202174BF-32B3-424E-91A5-2FA2A25F7493}" destId="{DA2E1F6A-6220-47BD-800E-61F588DD3907}" srcOrd="0" destOrd="0" presId="urn:microsoft.com/office/officeart/2005/8/layout/process1"/>
    <dgm:cxn modelId="{9C65619E-195E-402D-874B-3CCC86DECBD5}" srcId="{3EBAD82A-E8ED-4FD6-AD2B-FD3BEC571209}" destId="{3BF0C83D-58EE-41D3-A940-EAC3A041E87E}" srcOrd="4" destOrd="0" parTransId="{ACFD8706-E060-439D-9E96-69A21661B381}" sibTransId="{DF26354D-A72D-4A79-A958-B42BE02941FC}"/>
    <dgm:cxn modelId="{9A06C79F-E73F-4773-9921-8A39A8CBC72E}" srcId="{3EBAD82A-E8ED-4FD6-AD2B-FD3BEC571209}" destId="{C6CA1A3D-16E8-465C-8BE8-98D9FC5BA179}" srcOrd="6" destOrd="0" parTransId="{C5FD5B0E-0AD1-4588-B24D-D5DFC71EB7F6}" sibTransId="{E1BE7FDB-079C-4F00-9A8D-DC51FC77F4D8}"/>
    <dgm:cxn modelId="{2497E2A2-2484-41CA-B497-C4259C4795E3}" type="presOf" srcId="{56C7A38A-423D-4B6B-B9CF-7BB378E7B5F7}" destId="{F812C80A-C750-4D43-BF0E-1C211B9CEC1F}" srcOrd="0" destOrd="0" presId="urn:microsoft.com/office/officeart/2005/8/layout/process1"/>
    <dgm:cxn modelId="{E3821DA3-FE7F-4A68-9C9E-C29DBA53EC5B}" type="presOf" srcId="{3090AAFE-53BA-4AF5-903F-E04C9EC06FC7}" destId="{A6EFBBB8-ACE7-4864-87B8-31088160D05C}" srcOrd="1" destOrd="0" presId="urn:microsoft.com/office/officeart/2005/8/layout/process1"/>
    <dgm:cxn modelId="{D1E935A5-CFB1-4CBF-8CF5-C895E0279027}" type="presOf" srcId="{D7163199-8D5E-449C-8F9A-3686166D80DD}" destId="{F26C746C-4CD8-4050-A155-CA8D20E3D231}" srcOrd="0" destOrd="0" presId="urn:microsoft.com/office/officeart/2005/8/layout/process1"/>
    <dgm:cxn modelId="{35CD38A6-F88A-47C8-A303-A15594BCFA73}" type="presOf" srcId="{D7163199-8D5E-449C-8F9A-3686166D80DD}" destId="{98334933-A227-41B5-8561-C9F2F7B28098}" srcOrd="1" destOrd="0" presId="urn:microsoft.com/office/officeart/2005/8/layout/process1"/>
    <dgm:cxn modelId="{36865CBC-CFD6-4BC9-B4F0-2F293125E052}" type="presOf" srcId="{DF26354D-A72D-4A79-A958-B42BE02941FC}" destId="{EE45E3A2-98C3-47B9-A6C7-AAB81DB297F6}" srcOrd="0" destOrd="0" presId="urn:microsoft.com/office/officeart/2005/8/layout/process1"/>
    <dgm:cxn modelId="{E7F084EA-E57C-4527-AD09-EFF10CB61E3A}" type="presOf" srcId="{3ABC13E1-2B0C-4752-AA32-88C513930BB0}" destId="{3DE74672-9211-4E2A-8024-229F1D723880}" srcOrd="0" destOrd="0" presId="urn:microsoft.com/office/officeart/2005/8/layout/process1"/>
    <dgm:cxn modelId="{997212EE-A3CD-49BB-BB26-BEDFA6F57590}" type="presOf" srcId="{202174BF-32B3-424E-91A5-2FA2A25F7493}" destId="{9E0DD216-3B47-4B1A-A7B0-1D315F6AE662}" srcOrd="1" destOrd="0" presId="urn:microsoft.com/office/officeart/2005/8/layout/process1"/>
    <dgm:cxn modelId="{970513EF-063A-4ECC-B10F-489754F429B6}" type="presOf" srcId="{6818A6B9-E191-4A36-8F77-6FE6D132D4C6}" destId="{974262B8-D50E-41F0-88FA-69162C5D36D1}" srcOrd="0" destOrd="0" presId="urn:microsoft.com/office/officeart/2005/8/layout/process1"/>
    <dgm:cxn modelId="{F7D25DFA-344B-45AD-B9C9-F79F5D5B3CFF}" type="presOf" srcId="{C6CA1A3D-16E8-465C-8BE8-98D9FC5BA179}" destId="{906F8AE0-2EC6-4AE7-821E-FE2AF487CC7A}" srcOrd="0" destOrd="0" presId="urn:microsoft.com/office/officeart/2005/8/layout/process1"/>
    <dgm:cxn modelId="{49271BDE-CF63-4994-952F-D0E6B15E4B5C}" type="presParOf" srcId="{00879DA2-E493-4708-B094-E26318BB58FB}" destId="{17899B84-50AD-4E83-9F81-8E7C76BD8BAB}" srcOrd="0" destOrd="0" presId="urn:microsoft.com/office/officeart/2005/8/layout/process1"/>
    <dgm:cxn modelId="{3735CC8C-D635-4C2B-BF80-589985D1C96B}" type="presParOf" srcId="{00879DA2-E493-4708-B094-E26318BB58FB}" destId="{09F2A64B-1B69-427C-908E-1A85BF0FA434}" srcOrd="1" destOrd="0" presId="urn:microsoft.com/office/officeart/2005/8/layout/process1"/>
    <dgm:cxn modelId="{9A6B989B-3A7D-4574-9464-7E64ED00EFF6}" type="presParOf" srcId="{09F2A64B-1B69-427C-908E-1A85BF0FA434}" destId="{A6EFBBB8-ACE7-4864-87B8-31088160D05C}" srcOrd="0" destOrd="0" presId="urn:microsoft.com/office/officeart/2005/8/layout/process1"/>
    <dgm:cxn modelId="{C7A57076-35D8-41C7-BBBC-DA75E239E6C5}" type="presParOf" srcId="{00879DA2-E493-4708-B094-E26318BB58FB}" destId="{85AAE654-8A24-4590-B009-460F62C37D63}" srcOrd="2" destOrd="0" presId="urn:microsoft.com/office/officeart/2005/8/layout/process1"/>
    <dgm:cxn modelId="{DA8FB01C-C439-4582-94EE-24F60E933859}" type="presParOf" srcId="{00879DA2-E493-4708-B094-E26318BB58FB}" destId="{9EEEA150-098C-4628-AF44-3B00942600F5}" srcOrd="3" destOrd="0" presId="urn:microsoft.com/office/officeart/2005/8/layout/process1"/>
    <dgm:cxn modelId="{1492F426-A113-41CB-A4C2-9CA5AB85D18B}" type="presParOf" srcId="{9EEEA150-098C-4628-AF44-3B00942600F5}" destId="{E2A92DB4-F9F9-4788-AEF1-D8F38E50A621}" srcOrd="0" destOrd="0" presId="urn:microsoft.com/office/officeart/2005/8/layout/process1"/>
    <dgm:cxn modelId="{7827D868-0F66-4457-B9ED-E8C062254F7A}" type="presParOf" srcId="{00879DA2-E493-4708-B094-E26318BB58FB}" destId="{974262B8-D50E-41F0-88FA-69162C5D36D1}" srcOrd="4" destOrd="0" presId="urn:microsoft.com/office/officeart/2005/8/layout/process1"/>
    <dgm:cxn modelId="{477AA3C6-DED1-46E9-862B-88A0A671BE18}" type="presParOf" srcId="{00879DA2-E493-4708-B094-E26318BB58FB}" destId="{DA2E1F6A-6220-47BD-800E-61F588DD3907}" srcOrd="5" destOrd="0" presId="urn:microsoft.com/office/officeart/2005/8/layout/process1"/>
    <dgm:cxn modelId="{A80F14AE-9450-48F7-9698-AF33E698BC5F}" type="presParOf" srcId="{DA2E1F6A-6220-47BD-800E-61F588DD3907}" destId="{9E0DD216-3B47-4B1A-A7B0-1D315F6AE662}" srcOrd="0" destOrd="0" presId="urn:microsoft.com/office/officeart/2005/8/layout/process1"/>
    <dgm:cxn modelId="{AA4D65B7-4E1A-47D8-A11E-0705231550FB}" type="presParOf" srcId="{00879DA2-E493-4708-B094-E26318BB58FB}" destId="{3DE74672-9211-4E2A-8024-229F1D723880}" srcOrd="6" destOrd="0" presId="urn:microsoft.com/office/officeart/2005/8/layout/process1"/>
    <dgm:cxn modelId="{A25C8850-A91F-4AF8-A7D1-2581AE6060A3}" type="presParOf" srcId="{00879DA2-E493-4708-B094-E26318BB58FB}" destId="{D9F955E3-69F8-4C13-B7F3-1A8914B9D583}" srcOrd="7" destOrd="0" presId="urn:microsoft.com/office/officeart/2005/8/layout/process1"/>
    <dgm:cxn modelId="{87AB4CE1-B081-40FB-82EB-5D7D52DA9B0D}" type="presParOf" srcId="{D9F955E3-69F8-4C13-B7F3-1A8914B9D583}" destId="{15F90AAA-8C76-46DE-B3B5-D427CD4BE264}" srcOrd="0" destOrd="0" presId="urn:microsoft.com/office/officeart/2005/8/layout/process1"/>
    <dgm:cxn modelId="{3A60B139-DDCF-4066-BA08-FD485F9D699B}" type="presParOf" srcId="{00879DA2-E493-4708-B094-E26318BB58FB}" destId="{09FBBB83-6E01-4ED9-A8E5-CA0BFB319D1B}" srcOrd="8" destOrd="0" presId="urn:microsoft.com/office/officeart/2005/8/layout/process1"/>
    <dgm:cxn modelId="{3EE4B9AD-97E4-4AA0-9510-BF7F3EB7E550}" type="presParOf" srcId="{00879DA2-E493-4708-B094-E26318BB58FB}" destId="{EE45E3A2-98C3-47B9-A6C7-AAB81DB297F6}" srcOrd="9" destOrd="0" presId="urn:microsoft.com/office/officeart/2005/8/layout/process1"/>
    <dgm:cxn modelId="{B6A24A22-2C49-496A-85D3-F4BCBA8A95CE}" type="presParOf" srcId="{EE45E3A2-98C3-47B9-A6C7-AAB81DB297F6}" destId="{4E3070E3-3B12-45BA-B20C-E38DBEDE6E9D}" srcOrd="0" destOrd="0" presId="urn:microsoft.com/office/officeart/2005/8/layout/process1"/>
    <dgm:cxn modelId="{119247FA-695A-4663-8A24-14679AB13E13}" type="presParOf" srcId="{00879DA2-E493-4708-B094-E26318BB58FB}" destId="{F812C80A-C750-4D43-BF0E-1C211B9CEC1F}" srcOrd="10" destOrd="0" presId="urn:microsoft.com/office/officeart/2005/8/layout/process1"/>
    <dgm:cxn modelId="{0680FEB8-0612-4F52-8466-8C0B26955466}" type="presParOf" srcId="{00879DA2-E493-4708-B094-E26318BB58FB}" destId="{F26C746C-4CD8-4050-A155-CA8D20E3D231}" srcOrd="11" destOrd="0" presId="urn:microsoft.com/office/officeart/2005/8/layout/process1"/>
    <dgm:cxn modelId="{CE221CEB-CC90-4371-9D80-D2A2AB345562}" type="presParOf" srcId="{F26C746C-4CD8-4050-A155-CA8D20E3D231}" destId="{98334933-A227-41B5-8561-C9F2F7B28098}" srcOrd="0" destOrd="0" presId="urn:microsoft.com/office/officeart/2005/8/layout/process1"/>
    <dgm:cxn modelId="{6C222FDB-D33B-4C5A-B3AD-57F3455B8BFE}" type="presParOf" srcId="{00879DA2-E493-4708-B094-E26318BB58FB}" destId="{906F8AE0-2EC6-4AE7-821E-FE2AF487CC7A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9E16C-531F-44AE-A3D6-AEC86906BED4}">
      <dsp:nvSpPr>
        <dsp:cNvPr id="0" name=""/>
        <dsp:cNvSpPr/>
      </dsp:nvSpPr>
      <dsp:spPr>
        <a:xfrm>
          <a:off x="53" y="35760"/>
          <a:ext cx="5127426" cy="625252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Public Offering</a:t>
          </a:r>
        </a:p>
      </dsp:txBody>
      <dsp:txXfrm>
        <a:off x="53" y="35760"/>
        <a:ext cx="5127426" cy="625252"/>
      </dsp:txXfrm>
    </dsp:sp>
    <dsp:sp modelId="{6A55F1B1-C175-49AE-A258-976103CBDC6A}">
      <dsp:nvSpPr>
        <dsp:cNvPr id="0" name=""/>
        <dsp:cNvSpPr/>
      </dsp:nvSpPr>
      <dsp:spPr>
        <a:xfrm>
          <a:off x="53" y="642438"/>
          <a:ext cx="5127426" cy="3219885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Advantages: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 issuer will benefit from longer-termed options, and potentially lower borrowing costs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May have lower interest rates in the current market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Disadvantages: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Requires public credit rating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Requires a disclosure document/Official Statement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Generally requires an 8-10 year commitment before bonds can be prepaid or refinanced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Additional financing costs for underwriting, disclosure and credit rating</a:t>
          </a:r>
        </a:p>
      </dsp:txBody>
      <dsp:txXfrm>
        <a:off x="53" y="642438"/>
        <a:ext cx="5127426" cy="3219885"/>
      </dsp:txXfrm>
    </dsp:sp>
    <dsp:sp modelId="{D6D6EED2-9967-49D0-84DB-3A4964AA3EE6}">
      <dsp:nvSpPr>
        <dsp:cNvPr id="0" name=""/>
        <dsp:cNvSpPr/>
      </dsp:nvSpPr>
      <dsp:spPr>
        <a:xfrm>
          <a:off x="5845319" y="35760"/>
          <a:ext cx="5127426" cy="625252"/>
        </a:xfrm>
        <a:prstGeom prst="rect">
          <a:avLst/>
        </a:prstGeom>
        <a:solidFill>
          <a:srgbClr val="0071CE"/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Private/Direct Placement (Bank Loan)</a:t>
          </a:r>
        </a:p>
      </dsp:txBody>
      <dsp:txXfrm>
        <a:off x="5845319" y="35760"/>
        <a:ext cx="5127426" cy="625252"/>
      </dsp:txXfrm>
    </dsp:sp>
    <dsp:sp modelId="{5E826082-14F9-4996-9B32-B103085B48F1}">
      <dsp:nvSpPr>
        <dsp:cNvPr id="0" name=""/>
        <dsp:cNvSpPr/>
      </dsp:nvSpPr>
      <dsp:spPr>
        <a:xfrm>
          <a:off x="5845319" y="642438"/>
          <a:ext cx="5127426" cy="3219885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9050" cap="flat" cmpd="sng" algn="ctr">
          <a:solidFill>
            <a:srgbClr val="DFE0E0">
              <a:alpha val="89804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Advantages: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No public credit rating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No disclosure document/Official Statement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Shorter prepayment period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No underwriting, disclosure or credit rating financing costs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Negotiation with single investor/lender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Disadvantages: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Higher interest rate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Limited amortization options (generally 20 years or less)</a:t>
          </a:r>
        </a:p>
      </dsp:txBody>
      <dsp:txXfrm>
        <a:off x="5845319" y="642438"/>
        <a:ext cx="5127426" cy="32198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99B84-50AD-4E83-9F81-8E7C76BD8BAB}">
      <dsp:nvSpPr>
        <dsp:cNvPr id="0" name=""/>
        <dsp:cNvSpPr/>
      </dsp:nvSpPr>
      <dsp:spPr>
        <a:xfrm>
          <a:off x="4661" y="270462"/>
          <a:ext cx="1445002" cy="15578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Prepare bid package, send to investors, winning bank awarded bid</a:t>
          </a:r>
        </a:p>
      </dsp:txBody>
      <dsp:txXfrm>
        <a:off x="46984" y="312785"/>
        <a:ext cx="1360356" cy="1473246"/>
      </dsp:txXfrm>
    </dsp:sp>
    <dsp:sp modelId="{09F2A64B-1B69-427C-908E-1A85BF0FA434}">
      <dsp:nvSpPr>
        <dsp:cNvPr id="0" name=""/>
        <dsp:cNvSpPr/>
      </dsp:nvSpPr>
      <dsp:spPr>
        <a:xfrm>
          <a:off x="1594163" y="870228"/>
          <a:ext cx="306340" cy="358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594163" y="941900"/>
        <a:ext cx="214438" cy="215016"/>
      </dsp:txXfrm>
    </dsp:sp>
    <dsp:sp modelId="{85AAE654-8A24-4590-B009-460F62C37D63}">
      <dsp:nvSpPr>
        <dsp:cNvPr id="0" name=""/>
        <dsp:cNvSpPr/>
      </dsp:nvSpPr>
      <dsp:spPr>
        <a:xfrm>
          <a:off x="2027664" y="270462"/>
          <a:ext cx="1445002" cy="15578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Legal counsel prepares loan agreement, team provides input and comments</a:t>
          </a:r>
        </a:p>
      </dsp:txBody>
      <dsp:txXfrm>
        <a:off x="2069987" y="312785"/>
        <a:ext cx="1360356" cy="1473246"/>
      </dsp:txXfrm>
    </dsp:sp>
    <dsp:sp modelId="{9EEEA150-098C-4628-AF44-3B00942600F5}">
      <dsp:nvSpPr>
        <dsp:cNvPr id="0" name=""/>
        <dsp:cNvSpPr/>
      </dsp:nvSpPr>
      <dsp:spPr>
        <a:xfrm>
          <a:off x="3617166" y="870228"/>
          <a:ext cx="306340" cy="358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3617166" y="941900"/>
        <a:ext cx="214438" cy="215016"/>
      </dsp:txXfrm>
    </dsp:sp>
    <dsp:sp modelId="{974262B8-D50E-41F0-88FA-69162C5D36D1}">
      <dsp:nvSpPr>
        <dsp:cNvPr id="0" name=""/>
        <dsp:cNvSpPr/>
      </dsp:nvSpPr>
      <dsp:spPr>
        <a:xfrm>
          <a:off x="4050666" y="270462"/>
          <a:ext cx="1445002" cy="15578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Board approves financing and terms</a:t>
          </a:r>
        </a:p>
      </dsp:txBody>
      <dsp:txXfrm>
        <a:off x="4092989" y="312785"/>
        <a:ext cx="1360356" cy="1473246"/>
      </dsp:txXfrm>
    </dsp:sp>
    <dsp:sp modelId="{DA2E1F6A-6220-47BD-800E-61F588DD3907}">
      <dsp:nvSpPr>
        <dsp:cNvPr id="0" name=""/>
        <dsp:cNvSpPr/>
      </dsp:nvSpPr>
      <dsp:spPr>
        <a:xfrm>
          <a:off x="5640169" y="870228"/>
          <a:ext cx="306340" cy="358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640169" y="941900"/>
        <a:ext cx="214438" cy="215016"/>
      </dsp:txXfrm>
    </dsp:sp>
    <dsp:sp modelId="{3DE74672-9211-4E2A-8024-229F1D723880}">
      <dsp:nvSpPr>
        <dsp:cNvPr id="0" name=""/>
        <dsp:cNvSpPr/>
      </dsp:nvSpPr>
      <dsp:spPr>
        <a:xfrm>
          <a:off x="6073669" y="270462"/>
          <a:ext cx="1445002" cy="15578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Legal documents and cashflows finalized</a:t>
          </a:r>
        </a:p>
      </dsp:txBody>
      <dsp:txXfrm>
        <a:off x="6115992" y="312785"/>
        <a:ext cx="1360356" cy="1473246"/>
      </dsp:txXfrm>
    </dsp:sp>
    <dsp:sp modelId="{D9F955E3-69F8-4C13-B7F3-1A8914B9D583}">
      <dsp:nvSpPr>
        <dsp:cNvPr id="0" name=""/>
        <dsp:cNvSpPr/>
      </dsp:nvSpPr>
      <dsp:spPr>
        <a:xfrm>
          <a:off x="7663172" y="870228"/>
          <a:ext cx="306340" cy="358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7663172" y="941900"/>
        <a:ext cx="214438" cy="215016"/>
      </dsp:txXfrm>
    </dsp:sp>
    <dsp:sp modelId="{906F8AE0-2EC6-4AE7-821E-FE2AF487CC7A}">
      <dsp:nvSpPr>
        <dsp:cNvPr id="0" name=""/>
        <dsp:cNvSpPr/>
      </dsp:nvSpPr>
      <dsp:spPr>
        <a:xfrm>
          <a:off x="8096672" y="270462"/>
          <a:ext cx="1445002" cy="15578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Loan closes and funds</a:t>
          </a:r>
        </a:p>
      </dsp:txBody>
      <dsp:txXfrm>
        <a:off x="8138995" y="312785"/>
        <a:ext cx="1360356" cy="1473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99B84-50AD-4E83-9F81-8E7C76BD8BAB}">
      <dsp:nvSpPr>
        <dsp:cNvPr id="0" name=""/>
        <dsp:cNvSpPr/>
      </dsp:nvSpPr>
      <dsp:spPr>
        <a:xfrm>
          <a:off x="6702" y="317888"/>
          <a:ext cx="1324587" cy="14630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Legal and Disclosure documents drafted</a:t>
          </a:r>
        </a:p>
      </dsp:txBody>
      <dsp:txXfrm>
        <a:off x="45498" y="356684"/>
        <a:ext cx="1246995" cy="1385449"/>
      </dsp:txXfrm>
    </dsp:sp>
    <dsp:sp modelId="{09F2A64B-1B69-427C-908E-1A85BF0FA434}">
      <dsp:nvSpPr>
        <dsp:cNvPr id="0" name=""/>
        <dsp:cNvSpPr/>
      </dsp:nvSpPr>
      <dsp:spPr>
        <a:xfrm>
          <a:off x="1409413" y="952536"/>
          <a:ext cx="165621" cy="19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409413" y="991285"/>
        <a:ext cx="115935" cy="116247"/>
      </dsp:txXfrm>
    </dsp:sp>
    <dsp:sp modelId="{85AAE654-8A24-4590-B009-460F62C37D63}">
      <dsp:nvSpPr>
        <dsp:cNvPr id="0" name=""/>
        <dsp:cNvSpPr/>
      </dsp:nvSpPr>
      <dsp:spPr>
        <a:xfrm>
          <a:off x="1643782" y="317888"/>
          <a:ext cx="1324587" cy="14630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Rating process with rating agency</a:t>
          </a:r>
        </a:p>
      </dsp:txBody>
      <dsp:txXfrm>
        <a:off x="1682578" y="356684"/>
        <a:ext cx="1246995" cy="1385449"/>
      </dsp:txXfrm>
    </dsp:sp>
    <dsp:sp modelId="{9EEEA150-098C-4628-AF44-3B00942600F5}">
      <dsp:nvSpPr>
        <dsp:cNvPr id="0" name=""/>
        <dsp:cNvSpPr/>
      </dsp:nvSpPr>
      <dsp:spPr>
        <a:xfrm>
          <a:off x="3046494" y="952536"/>
          <a:ext cx="165621" cy="19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3046494" y="991285"/>
        <a:ext cx="115935" cy="116247"/>
      </dsp:txXfrm>
    </dsp:sp>
    <dsp:sp modelId="{974262B8-D50E-41F0-88FA-69162C5D36D1}">
      <dsp:nvSpPr>
        <dsp:cNvPr id="0" name=""/>
        <dsp:cNvSpPr/>
      </dsp:nvSpPr>
      <dsp:spPr>
        <a:xfrm>
          <a:off x="3280863" y="317888"/>
          <a:ext cx="1324587" cy="146304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Board approves financing and terms</a:t>
          </a:r>
        </a:p>
      </dsp:txBody>
      <dsp:txXfrm>
        <a:off x="3319659" y="356684"/>
        <a:ext cx="1246995" cy="1385449"/>
      </dsp:txXfrm>
    </dsp:sp>
    <dsp:sp modelId="{DA2E1F6A-6220-47BD-800E-61F588DD3907}">
      <dsp:nvSpPr>
        <dsp:cNvPr id="0" name=""/>
        <dsp:cNvSpPr/>
      </dsp:nvSpPr>
      <dsp:spPr>
        <a:xfrm>
          <a:off x="4683574" y="952536"/>
          <a:ext cx="165621" cy="19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683574" y="991285"/>
        <a:ext cx="115935" cy="116247"/>
      </dsp:txXfrm>
    </dsp:sp>
    <dsp:sp modelId="{3DE74672-9211-4E2A-8024-229F1D723880}">
      <dsp:nvSpPr>
        <dsp:cNvPr id="0" name=""/>
        <dsp:cNvSpPr/>
      </dsp:nvSpPr>
      <dsp:spPr>
        <a:xfrm>
          <a:off x="4917944" y="317888"/>
          <a:ext cx="1324587" cy="14630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Disclosure (POS) distributed to investors</a:t>
          </a:r>
        </a:p>
      </dsp:txBody>
      <dsp:txXfrm>
        <a:off x="4956740" y="356684"/>
        <a:ext cx="1246995" cy="1385449"/>
      </dsp:txXfrm>
    </dsp:sp>
    <dsp:sp modelId="{D9F955E3-69F8-4C13-B7F3-1A8914B9D583}">
      <dsp:nvSpPr>
        <dsp:cNvPr id="0" name=""/>
        <dsp:cNvSpPr/>
      </dsp:nvSpPr>
      <dsp:spPr>
        <a:xfrm>
          <a:off x="6320655" y="952536"/>
          <a:ext cx="165621" cy="19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6320655" y="991285"/>
        <a:ext cx="115935" cy="116247"/>
      </dsp:txXfrm>
    </dsp:sp>
    <dsp:sp modelId="{09FBBB83-6E01-4ED9-A8E5-CA0BFB319D1B}">
      <dsp:nvSpPr>
        <dsp:cNvPr id="0" name=""/>
        <dsp:cNvSpPr/>
      </dsp:nvSpPr>
      <dsp:spPr>
        <a:xfrm>
          <a:off x="6555025" y="317888"/>
          <a:ext cx="1324587" cy="146304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Underwriter markets bonds</a:t>
          </a:r>
        </a:p>
      </dsp:txBody>
      <dsp:txXfrm>
        <a:off x="6593821" y="356684"/>
        <a:ext cx="1246995" cy="1385449"/>
      </dsp:txXfrm>
    </dsp:sp>
    <dsp:sp modelId="{EE45E3A2-98C3-47B9-A6C7-AAB81DB297F6}">
      <dsp:nvSpPr>
        <dsp:cNvPr id="0" name=""/>
        <dsp:cNvSpPr/>
      </dsp:nvSpPr>
      <dsp:spPr>
        <a:xfrm>
          <a:off x="7957736" y="952536"/>
          <a:ext cx="165621" cy="19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7957736" y="991285"/>
        <a:ext cx="115935" cy="116247"/>
      </dsp:txXfrm>
    </dsp:sp>
    <dsp:sp modelId="{F812C80A-C750-4D43-BF0E-1C211B9CEC1F}">
      <dsp:nvSpPr>
        <dsp:cNvPr id="0" name=""/>
        <dsp:cNvSpPr/>
      </dsp:nvSpPr>
      <dsp:spPr>
        <a:xfrm>
          <a:off x="8192106" y="317888"/>
          <a:ext cx="1324587" cy="14630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Pricing</a:t>
          </a:r>
        </a:p>
      </dsp:txBody>
      <dsp:txXfrm>
        <a:off x="8230902" y="356684"/>
        <a:ext cx="1246995" cy="1385449"/>
      </dsp:txXfrm>
    </dsp:sp>
    <dsp:sp modelId="{F26C746C-4CD8-4050-A155-CA8D20E3D231}">
      <dsp:nvSpPr>
        <dsp:cNvPr id="0" name=""/>
        <dsp:cNvSpPr/>
      </dsp:nvSpPr>
      <dsp:spPr>
        <a:xfrm>
          <a:off x="9594817" y="952536"/>
          <a:ext cx="165621" cy="19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9594817" y="991285"/>
        <a:ext cx="115935" cy="116247"/>
      </dsp:txXfrm>
    </dsp:sp>
    <dsp:sp modelId="{906F8AE0-2EC6-4AE7-821E-FE2AF487CC7A}">
      <dsp:nvSpPr>
        <dsp:cNvPr id="0" name=""/>
        <dsp:cNvSpPr/>
      </dsp:nvSpPr>
      <dsp:spPr>
        <a:xfrm>
          <a:off x="9829187" y="317888"/>
          <a:ext cx="1324587" cy="14630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Bonds close and fund</a:t>
          </a:r>
        </a:p>
      </dsp:txBody>
      <dsp:txXfrm>
        <a:off x="9867983" y="356684"/>
        <a:ext cx="1246995" cy="1385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068746" cy="354654"/>
          </a:xfrm>
          <a:prstGeom prst="rect">
            <a:avLst/>
          </a:prstGeom>
        </p:spPr>
        <p:txBody>
          <a:bodyPr vert="horz" lIns="89117" tIns="44560" rIns="89117" bIns="445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17693" y="1"/>
            <a:ext cx="4068746" cy="354654"/>
          </a:xfrm>
          <a:prstGeom prst="rect">
            <a:avLst/>
          </a:prstGeom>
        </p:spPr>
        <p:txBody>
          <a:bodyPr vert="horz" lIns="89117" tIns="44560" rIns="89117" bIns="44560" rtlCol="0"/>
          <a:lstStyle>
            <a:lvl1pPr algn="r">
              <a:defRPr sz="1200"/>
            </a:lvl1pPr>
          </a:lstStyle>
          <a:p>
            <a:fld id="{F6B0D31E-6F5C-4B52-8C2D-54F18AB849CC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746649"/>
            <a:ext cx="4068746" cy="354654"/>
          </a:xfrm>
          <a:prstGeom prst="rect">
            <a:avLst/>
          </a:prstGeom>
        </p:spPr>
        <p:txBody>
          <a:bodyPr vert="horz" lIns="89117" tIns="44560" rIns="89117" bIns="445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17693" y="6746649"/>
            <a:ext cx="4068746" cy="354654"/>
          </a:xfrm>
          <a:prstGeom prst="rect">
            <a:avLst/>
          </a:prstGeom>
        </p:spPr>
        <p:txBody>
          <a:bodyPr vert="horz" lIns="89117" tIns="44560" rIns="89117" bIns="44560" rtlCol="0" anchor="b"/>
          <a:lstStyle>
            <a:lvl1pPr algn="r">
              <a:defRPr sz="1200"/>
            </a:lvl1pPr>
          </a:lstStyle>
          <a:p>
            <a:fld id="{D63372C1-CDB4-491C-9862-33EA753E5E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68340" cy="355124"/>
          </a:xfrm>
          <a:prstGeom prst="rect">
            <a:avLst/>
          </a:prstGeom>
        </p:spPr>
        <p:txBody>
          <a:bodyPr vert="horz" lIns="94189" tIns="47094" rIns="94189" bIns="4709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966" y="0"/>
            <a:ext cx="4068340" cy="355124"/>
          </a:xfrm>
          <a:prstGeom prst="rect">
            <a:avLst/>
          </a:prstGeom>
        </p:spPr>
        <p:txBody>
          <a:bodyPr vert="horz" lIns="94189" tIns="47094" rIns="94189" bIns="47094" rtlCol="0"/>
          <a:lstStyle>
            <a:lvl1pPr algn="r">
              <a:defRPr sz="1300"/>
            </a:lvl1pPr>
          </a:lstStyle>
          <a:p>
            <a:fld id="{B67833A2-E9B1-4FB4-A57A-17BC61C66152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7275" y="533400"/>
            <a:ext cx="4733925" cy="2662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89" tIns="47094" rIns="94189" bIns="4709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</p:spPr>
        <p:txBody>
          <a:bodyPr vert="horz" lIns="94189" tIns="47094" rIns="94189" bIns="470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746119"/>
            <a:ext cx="4068340" cy="355124"/>
          </a:xfrm>
          <a:prstGeom prst="rect">
            <a:avLst/>
          </a:prstGeom>
        </p:spPr>
        <p:txBody>
          <a:bodyPr vert="horz" lIns="94189" tIns="47094" rIns="94189" bIns="4709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966" y="6746119"/>
            <a:ext cx="4068340" cy="355124"/>
          </a:xfrm>
          <a:prstGeom prst="rect">
            <a:avLst/>
          </a:prstGeom>
        </p:spPr>
        <p:txBody>
          <a:bodyPr vert="horz" lIns="94189" tIns="47094" rIns="94189" bIns="47094" rtlCol="0" anchor="b"/>
          <a:lstStyle>
            <a:lvl1pPr algn="r">
              <a:defRPr sz="1300"/>
            </a:lvl1pPr>
          </a:lstStyle>
          <a:p>
            <a:fld id="{482ADFE3-E3CB-442E-B373-0BB99CD596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4025" y="927100"/>
            <a:ext cx="8223250" cy="462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16864-88DD-4C3B-BE9A-A6ADE5D823F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26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F63D9-ED55-2B2B-08E4-E9B6CEACA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9E8CEF-C5B1-BA10-2C0B-2C5FC2D73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999E11-37ED-441D-5896-A1FC8EE83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2651C-628C-BDE8-9D3B-AD7760EBC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ADFE3-E3CB-442E-B373-0BB99CD596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0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44360-16AF-14FC-6977-B2886BD0B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796392-E51C-8403-652F-8E4FE06EA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55610-335B-DF46-AD0B-EBE1EAC86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8D680-A7E5-2837-2846-C2A93F5AB4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ADFE3-E3CB-442E-B373-0BB99CD596D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8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90448-FF52-7965-FC98-FA9366E9E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D5232-56DC-45DA-1FA8-E3AF3F9ED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43BC6-36FC-95CD-77C9-408F376C7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F89E0-717F-CCC2-8BCB-1E0447F67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ADFE3-E3CB-442E-B373-0BB99CD596D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4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B147E-A41F-CFCB-976B-E20547A44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3A7FA5-7AC7-CA61-0823-39E1C8BE2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992E0-12F7-9430-3CB9-4F020FA40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65C0C-263E-EA8A-618C-CEF9D5CCE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ADFE3-E3CB-442E-B373-0BB99CD596D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18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440D8-772B-849D-6C17-B2AF7FB39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A16765-92C0-2F3D-B664-BFFB4FA3A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2663C-9C6F-4671-AAE4-AA1E96A94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DDEC3-EF96-6E7C-65CC-3284125EB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ADFE3-E3CB-442E-B373-0BB99CD596D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89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CAF99-C4EE-750F-7E3E-CF4E57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D9BDB-37DF-5A59-5454-0F427A8CF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205442-E4D4-1A2F-72DC-369E10CBB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80E6A-C689-F065-64DF-839A4DDDA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ADFE3-E3CB-442E-B373-0BB99CD596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85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7AB51-95BF-78D5-1F9A-99F5F7FE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63F3B-646F-CA46-F2C1-A26EB98CF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18C03-C97A-9818-AAA6-04453B08F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AFD7B-4F36-9F6F-301B-8E2431812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ADFE3-E3CB-442E-B373-0BB99CD596D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23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93C73-E21C-DCBD-535F-C88A6EE3B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6E5B16-7661-F891-1687-3472DF65B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3AA5DC-9EB3-2A9F-C727-F62AF520D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6F5C8-02A2-BC08-D60C-0C4E47BDD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ADFE3-E3CB-442E-B373-0BB99CD596D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5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8D7C4140-D83F-4C64-A749-C21F89E19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80060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423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FB313B-1737-4287-8A4B-8950B28E20B7}"/>
              </a:ext>
            </a:extLst>
          </p:cNvPr>
          <p:cNvSpPr/>
          <p:nvPr userDrawn="1"/>
        </p:nvSpPr>
        <p:spPr>
          <a:xfrm>
            <a:off x="597457" y="441325"/>
            <a:ext cx="3626545" cy="10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C778BF-D04B-4381-9664-A9E15B79A1BA}"/>
              </a:ext>
            </a:extLst>
          </p:cNvPr>
          <p:cNvSpPr/>
          <p:nvPr userDrawn="1"/>
        </p:nvSpPr>
        <p:spPr>
          <a:xfrm>
            <a:off x="4288803" y="441325"/>
            <a:ext cx="3614400" cy="10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7278E6-D7AC-4452-944C-6A71A8DA393A}"/>
              </a:ext>
            </a:extLst>
          </p:cNvPr>
          <p:cNvSpPr/>
          <p:nvPr userDrawn="1"/>
        </p:nvSpPr>
        <p:spPr>
          <a:xfrm>
            <a:off x="7968003" y="441325"/>
            <a:ext cx="36144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A56B5A8-D28C-4B49-9B8A-99B6D1355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923" y="990602"/>
            <a:ext cx="10653003" cy="1504844"/>
          </a:xfrm>
          <a:effectLst/>
        </p:spPr>
        <p:txBody>
          <a:bodyPr anchor="b">
            <a:normAutofit/>
          </a:bodyPr>
          <a:lstStyle>
            <a:lvl1pPr>
              <a:defRPr sz="4800" b="1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070C5E9-708A-484E-A29D-6C2F2EF99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923" y="2495447"/>
            <a:ext cx="10653003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47068B-9B11-40BA-930B-E0C5C36C0C51}"/>
              </a:ext>
            </a:extLst>
          </p:cNvPr>
          <p:cNvSpPr/>
          <p:nvPr userDrawn="1"/>
        </p:nvSpPr>
        <p:spPr>
          <a:xfrm>
            <a:off x="597455" y="3085765"/>
            <a:ext cx="10986811" cy="3304800"/>
          </a:xfrm>
          <a:prstGeom prst="rect">
            <a:avLst/>
          </a:prstGeom>
          <a:solidFill>
            <a:srgbClr val="0F2B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237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8D7C4140-D83F-4C64-A749-C21F89E19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310640"/>
            <a:ext cx="5388864" cy="47857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307592"/>
            <a:ext cx="5388864" cy="47857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9471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8D7C4140-D83F-4C64-A749-C21F89E19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39236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39236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85292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8D7C4140-D83F-4C64-A749-C21F89E19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8D7C4140-D83F-4C64-A749-C21F89E19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8746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sz="160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80060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3066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sz="160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80060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331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ctrTitle"/>
          </p:nvPr>
        </p:nvSpPr>
        <p:spPr>
          <a:xfrm>
            <a:off x="1625600" y="3495676"/>
            <a:ext cx="8940800" cy="1685925"/>
          </a:xfrm>
        </p:spPr>
        <p:txBody>
          <a:bodyPr anchor="ctr" anchorCtr="0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4555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ctrTitle" hasCustomPrompt="1"/>
          </p:nvPr>
        </p:nvSpPr>
        <p:spPr>
          <a:xfrm>
            <a:off x="1625600" y="3495676"/>
            <a:ext cx="8940800" cy="1685925"/>
          </a:xfrm>
        </p:spPr>
        <p:txBody>
          <a:bodyPr anchor="ctr" anchorCtr="0">
            <a:normAutofit/>
          </a:bodyPr>
          <a:lstStyle>
            <a:lvl1pPr algn="ctr">
              <a:defRPr sz="4000" b="1" cap="small" baseline="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Add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831E4-16D3-4513-AE76-85D981BE8349}"/>
              </a:ext>
            </a:extLst>
          </p:cNvPr>
          <p:cNvSpPr/>
          <p:nvPr userDrawn="1"/>
        </p:nvSpPr>
        <p:spPr>
          <a:xfrm>
            <a:off x="597456" y="441325"/>
            <a:ext cx="3626545" cy="10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E8A2D6-0FF1-41BE-ADC5-9F4BC9D4F44A}"/>
              </a:ext>
            </a:extLst>
          </p:cNvPr>
          <p:cNvSpPr/>
          <p:nvPr userDrawn="1"/>
        </p:nvSpPr>
        <p:spPr>
          <a:xfrm>
            <a:off x="4288801" y="441325"/>
            <a:ext cx="3614400" cy="10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7D8DE-E38F-4359-9708-52F9DA329B54}"/>
              </a:ext>
            </a:extLst>
          </p:cNvPr>
          <p:cNvSpPr/>
          <p:nvPr userDrawn="1"/>
        </p:nvSpPr>
        <p:spPr>
          <a:xfrm>
            <a:off x="7968001" y="441325"/>
            <a:ext cx="36144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8F9DE-EAFD-409F-8141-8BED6B72EF51}"/>
              </a:ext>
            </a:extLst>
          </p:cNvPr>
          <p:cNvSpPr>
            <a:spLocks noChangeAspect="1"/>
          </p:cNvSpPr>
          <p:nvPr userDrawn="1"/>
        </p:nvSpPr>
        <p:spPr>
          <a:xfrm>
            <a:off x="597457" y="599726"/>
            <a:ext cx="10984943" cy="12588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798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800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668000" y="6308979"/>
            <a:ext cx="910336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sz="160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4C7517-4D2B-4E43-97FA-D4E93AFCAB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6057292"/>
            <a:ext cx="2100814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681" r:id="rId9"/>
    <p:sldLayoutId id="2147483760" r:id="rId10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12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12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12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12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12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F4BB3-D7D2-46FA-86C6-4B188F8C2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689" y="1057013"/>
            <a:ext cx="10981852" cy="1656028"/>
          </a:xfrm>
        </p:spPr>
        <p:txBody>
          <a:bodyPr>
            <a:noAutofit/>
          </a:bodyPr>
          <a:lstStyle/>
          <a:p>
            <a:pPr algn="ctr"/>
            <a:br>
              <a:rPr lang="en-US" sz="3200" b="0" dirty="0"/>
            </a:br>
            <a:r>
              <a:rPr lang="en-US" sz="3200" dirty="0"/>
              <a:t>Finance Committee meeting</a:t>
            </a:r>
            <a:br>
              <a:rPr lang="en-US" sz="3200" b="0" dirty="0"/>
            </a:br>
            <a:r>
              <a:rPr lang="en-US" sz="2800" b="0" dirty="0"/>
              <a:t>2025 Bond Financing for Capital Projects – Options and Considerations</a:t>
            </a:r>
            <a:endParaRPr lang="en-US" sz="2800" b="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01195-4B61-4274-8670-158B48AC0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8887" y="5750301"/>
            <a:ext cx="7989752" cy="425692"/>
          </a:xfrm>
        </p:spPr>
        <p:txBody>
          <a:bodyPr/>
          <a:lstStyle/>
          <a:p>
            <a:pPr algn="r"/>
            <a:r>
              <a:rPr lang="en-US" cap="small" dirty="0">
                <a:solidFill>
                  <a:schemeClr val="bg1"/>
                </a:solidFill>
              </a:rPr>
              <a:t>April 15, 2025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44F04-8345-4ECC-80C1-80A1D54DD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64" y="3429000"/>
            <a:ext cx="4200808" cy="149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B76BD6-3120-4780-0126-C1442A66B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740730"/>
            <a:ext cx="10140321" cy="11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E43DB-E5CF-6530-E923-EDA92F9C6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554C8-DEBB-6561-1162-38111584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Questions &amp; Discussion Regarding Next Steps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93280-53AA-709E-10DA-51F421DC9D0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310640"/>
            <a:ext cx="11582400" cy="4785704"/>
          </a:xfrm>
        </p:spPr>
        <p:txBody>
          <a:bodyPr vert="horz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F4EF584-CBC3-221A-BBC8-7DC266AD8CB6}"/>
              </a:ext>
            </a:extLst>
          </p:cNvPr>
          <p:cNvSpPr txBox="1">
            <a:spLocks/>
          </p:cNvSpPr>
          <p:nvPr/>
        </p:nvSpPr>
        <p:spPr>
          <a:xfrm>
            <a:off x="10668000" y="6308979"/>
            <a:ext cx="910336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7C4140-D83F-4C64-A749-C21F89E195B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 descr="Yellow and blue symbols">
            <a:extLst>
              <a:ext uri="{FF2B5EF4-FFF2-40B4-BE49-F238E27FC236}">
                <a16:creationId xmlns:a16="http://schemas.microsoft.com/office/drawing/2014/main" id="{766FCB85-A2C7-66FF-22C6-44890C89B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606" y="1356503"/>
            <a:ext cx="6471394" cy="495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4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A7256-67FD-40D4-8964-2027D624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Executive 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826F23-764E-CEF4-872C-A01C01ED05F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1"/>
            <a:ext cx="11395588" cy="5232399"/>
          </a:xfrm>
        </p:spPr>
        <p:txBody>
          <a:bodyPr vert="horz">
            <a:normAutofit/>
          </a:bodyPr>
          <a:lstStyle/>
          <a:p>
            <a:r>
              <a:rPr lang="en-US" dirty="0"/>
              <a:t>$52 million in water projects outlined in the Five-Year CIP</a:t>
            </a:r>
          </a:p>
          <a:p>
            <a:r>
              <a:rPr lang="en-US" dirty="0"/>
              <a:t>2023 Water Rate Study identified the need to issue $16.5 million of additional debt in FY 2025-26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A6B8D61-2B77-4845-80EB-DF30D82D6DB9}"/>
              </a:ext>
            </a:extLst>
          </p:cNvPr>
          <p:cNvSpPr txBox="1">
            <a:spLocks/>
          </p:cNvSpPr>
          <p:nvPr/>
        </p:nvSpPr>
        <p:spPr>
          <a:xfrm>
            <a:off x="609600" y="1226728"/>
            <a:ext cx="11468100" cy="476352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>
              <a:spcBef>
                <a:spcPts val="12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/>
            </a:lvl1pPr>
            <a:lvl2pPr marL="548640" lvl="1" indent="-274320">
              <a:spcBef>
                <a:spcPts val="12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>
                <a:solidFill>
                  <a:schemeClr val="accent3"/>
                </a:solidFill>
              </a:defRPr>
            </a:lvl2pPr>
            <a:lvl3pPr marL="822960" indent="-228600">
              <a:spcBef>
                <a:spcPts val="12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/>
            </a:lvl3pPr>
            <a:lvl4pPr marL="1097280" indent="-228600">
              <a:spcBef>
                <a:spcPts val="12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/>
            </a:lvl4pPr>
            <a:lvl5pPr marL="1371600" indent="-228600">
              <a:spcBef>
                <a:spcPts val="12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/>
            </a:lvl5pPr>
            <a:lvl6pPr marL="1645920" indent="-182880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smtClean="0"/>
            </a:lvl6pPr>
            <a:lvl7pPr marL="1828800" indent="-182880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smtClean="0"/>
            </a:lvl7pPr>
            <a:lvl8pPr marL="2011680" indent="-182880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smtClean="0"/>
            </a:lvl8pPr>
            <a:lvl9pPr marL="2194560" indent="-182880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smtClean="0"/>
            </a:lvl9pPr>
          </a:lstStyle>
          <a:p>
            <a:pPr marL="0" indent="0">
              <a:spcBef>
                <a:spcPts val="800"/>
              </a:spcBef>
              <a:buNone/>
            </a:pPr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1A86583-2799-CA6A-45E6-E577BD4A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08979"/>
            <a:ext cx="910336" cy="365760"/>
          </a:xfrm>
        </p:spPr>
        <p:txBody>
          <a:bodyPr/>
          <a:lstStyle/>
          <a:p>
            <a:fld id="{8D7C4140-D83F-4C64-A749-C21F89E195B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8D9E4C-2399-48F1-1C44-749A7063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93" y="2634634"/>
            <a:ext cx="7525168" cy="157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57C94F-CC3D-90C3-7E57-178A01A0A821}"/>
              </a:ext>
            </a:extLst>
          </p:cNvPr>
          <p:cNvSpPr txBox="1"/>
          <p:nvPr/>
        </p:nvSpPr>
        <p:spPr>
          <a:xfrm>
            <a:off x="609597" y="2634634"/>
            <a:ext cx="3905841" cy="239086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>
              <a:spcBef>
                <a:spcPts val="12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/>
            </a:lvl1pPr>
            <a:lvl2pPr marL="548640" indent="-274320">
              <a:spcBef>
                <a:spcPts val="12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>
                <a:solidFill>
                  <a:schemeClr val="accent3"/>
                </a:solidFill>
              </a:defRPr>
            </a:lvl2pPr>
            <a:lvl3pPr marL="822960" indent="-228600">
              <a:spcBef>
                <a:spcPts val="12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/>
            </a:lvl3pPr>
            <a:lvl4pPr marL="1097280" indent="-228600">
              <a:spcBef>
                <a:spcPts val="12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/>
            </a:lvl4pPr>
            <a:lvl5pPr marL="1371600" indent="-228600">
              <a:spcBef>
                <a:spcPts val="12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/>
            </a:lvl5pPr>
            <a:lvl6pPr marL="1645920" indent="-182880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smtClean="0"/>
            </a:lvl6pPr>
            <a:lvl7pPr marL="1828800" indent="-182880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smtClean="0"/>
            </a:lvl7pPr>
            <a:lvl8pPr marL="2011680" indent="-182880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smtClean="0"/>
            </a:lvl8pPr>
            <a:lvl9pPr marL="2194560" indent="-182880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smtClean="0"/>
            </a:lvl9pPr>
          </a:lstStyle>
          <a:p>
            <a:pPr lvl="1"/>
            <a:r>
              <a:rPr lang="en-US" dirty="0"/>
              <a:t>Staff identified three water projects totaling $18.75 million to be funded using debt and local funds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CDD46-A23D-1289-0ECF-6A5E9C2B0D3E}"/>
              </a:ext>
            </a:extLst>
          </p:cNvPr>
          <p:cNvSpPr txBox="1"/>
          <p:nvPr/>
        </p:nvSpPr>
        <p:spPr>
          <a:xfrm>
            <a:off x="698384" y="4533790"/>
            <a:ext cx="11306803" cy="1606187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>
              <a:spcBef>
                <a:spcPts val="12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/>
            </a:lvl1pPr>
            <a:lvl2pPr marL="548640" indent="-274320">
              <a:spcBef>
                <a:spcPts val="12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>
                <a:solidFill>
                  <a:schemeClr val="accent3"/>
                </a:solidFill>
              </a:defRPr>
            </a:lvl2pPr>
            <a:lvl3pPr marL="822960" indent="-228600">
              <a:spcBef>
                <a:spcPts val="12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/>
            </a:lvl3pPr>
            <a:lvl4pPr marL="1097280" indent="-228600">
              <a:spcBef>
                <a:spcPts val="12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/>
            </a:lvl4pPr>
            <a:lvl5pPr marL="1371600" indent="-228600">
              <a:spcBef>
                <a:spcPts val="12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/>
            </a:lvl5pPr>
            <a:lvl6pPr marL="1645920" indent="-182880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smtClean="0"/>
            </a:lvl6pPr>
            <a:lvl7pPr marL="1828800" indent="-182880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smtClean="0"/>
            </a:lvl7pPr>
            <a:lvl8pPr marL="2011680" indent="-182880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smtClean="0"/>
            </a:lvl8pPr>
            <a:lvl9pPr marL="2194560" indent="-182880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smtClean="0"/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Construction bid is good for 90 days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Expedited financing is recommended to ensure current pricing and avoid “re-bidding” and exposing the District to higher costs given recent economic volatility</a:t>
            </a:r>
          </a:p>
          <a:p>
            <a:pPr>
              <a:spcBef>
                <a:spcPts val="600"/>
              </a:spcBef>
            </a:pPr>
            <a:r>
              <a:rPr lang="en-US" dirty="0"/>
              <a:t>District is evaluating two methods of sale for the 2025 Bond</a:t>
            </a:r>
          </a:p>
        </p:txBody>
      </p:sp>
    </p:spTree>
    <p:extLst>
      <p:ext uri="{BB962C8B-B14F-4D97-AF65-F5344CB8AC3E}">
        <p14:creationId xmlns:p14="http://schemas.microsoft.com/office/powerpoint/2010/main" val="332588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A7A23-D462-77F5-ED85-063D4716A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3ED2-612F-F686-4C31-E110D2596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Options for 2025 Bond Financing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Private Placement (Bank) vs. Public Offering (Investors)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A10230E-EC91-098C-A84C-07DA9234D8EE}"/>
              </a:ext>
            </a:extLst>
          </p:cNvPr>
          <p:cNvSpPr txBox="1">
            <a:spLocks/>
          </p:cNvSpPr>
          <p:nvPr/>
        </p:nvSpPr>
        <p:spPr>
          <a:xfrm>
            <a:off x="10668000" y="6308979"/>
            <a:ext cx="910336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7C4140-D83F-4C64-A749-C21F89E195B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6543A-C2D0-2049-D86D-E40A5C09F6C1}"/>
              </a:ext>
            </a:extLst>
          </p:cNvPr>
          <p:cNvSpPr txBox="1">
            <a:spLocks/>
          </p:cNvSpPr>
          <p:nvPr/>
        </p:nvSpPr>
        <p:spPr>
          <a:xfrm>
            <a:off x="605536" y="1375919"/>
            <a:ext cx="10972800" cy="41061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12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12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12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12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12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 determining the optimal method to secure financing, a key consideration is what debt option provides best balance of interest cost, flexibility, and timing of funds</a:t>
            </a:r>
            <a:endParaRPr lang="en-US" sz="1400" dirty="0"/>
          </a:p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28BC74B-CAB5-B9C5-C8D9-61B1D5076E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8952476"/>
              </p:ext>
            </p:extLst>
          </p:nvPr>
        </p:nvGraphicFramePr>
        <p:xfrm>
          <a:off x="613665" y="2234153"/>
          <a:ext cx="10972799" cy="3898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7953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2CA81-2D0A-7DB5-3579-795619F2D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6845-AB6E-D5AC-9FFD-E4E18A1A9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PP vs. PO – Financing Statistics Comparison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5BD0E-6BAB-8D17-373A-6FE2048B11D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82065"/>
            <a:ext cx="11582400" cy="4785704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4C5ADAD-B082-E03E-D7EB-AD2F00EB6791}"/>
              </a:ext>
            </a:extLst>
          </p:cNvPr>
          <p:cNvSpPr txBox="1">
            <a:spLocks/>
          </p:cNvSpPr>
          <p:nvPr/>
        </p:nvSpPr>
        <p:spPr>
          <a:xfrm>
            <a:off x="10668000" y="6308979"/>
            <a:ext cx="910336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7C4140-D83F-4C64-A749-C21F89E195BB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C5BD481-1E5B-B4B5-F581-41E1638E5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818446"/>
              </p:ext>
            </p:extLst>
          </p:nvPr>
        </p:nvGraphicFramePr>
        <p:xfrm>
          <a:off x="674244" y="2009775"/>
          <a:ext cx="10448924" cy="3166919"/>
        </p:xfrm>
        <a:graphic>
          <a:graphicData uri="http://schemas.openxmlformats.org/drawingml/2006/table">
            <a:tbl>
              <a:tblPr/>
              <a:tblGrid>
                <a:gridCol w="1514571">
                  <a:extLst>
                    <a:ext uri="{9D8B030D-6E8A-4147-A177-3AD203B41FA5}">
                      <a16:colId xmlns:a16="http://schemas.microsoft.com/office/drawing/2014/main" val="3690365001"/>
                    </a:ext>
                  </a:extLst>
                </a:gridCol>
                <a:gridCol w="1031196">
                  <a:extLst>
                    <a:ext uri="{9D8B030D-6E8A-4147-A177-3AD203B41FA5}">
                      <a16:colId xmlns:a16="http://schemas.microsoft.com/office/drawing/2014/main" val="2417966507"/>
                    </a:ext>
                  </a:extLst>
                </a:gridCol>
                <a:gridCol w="918410">
                  <a:extLst>
                    <a:ext uri="{9D8B030D-6E8A-4147-A177-3AD203B41FA5}">
                      <a16:colId xmlns:a16="http://schemas.microsoft.com/office/drawing/2014/main" val="1837903435"/>
                    </a:ext>
                  </a:extLst>
                </a:gridCol>
                <a:gridCol w="918410">
                  <a:extLst>
                    <a:ext uri="{9D8B030D-6E8A-4147-A177-3AD203B41FA5}">
                      <a16:colId xmlns:a16="http://schemas.microsoft.com/office/drawing/2014/main" val="2687844728"/>
                    </a:ext>
                  </a:extLst>
                </a:gridCol>
                <a:gridCol w="1176210">
                  <a:extLst>
                    <a:ext uri="{9D8B030D-6E8A-4147-A177-3AD203B41FA5}">
                      <a16:colId xmlns:a16="http://schemas.microsoft.com/office/drawing/2014/main" val="1779998385"/>
                    </a:ext>
                  </a:extLst>
                </a:gridCol>
                <a:gridCol w="1337334">
                  <a:extLst>
                    <a:ext uri="{9D8B030D-6E8A-4147-A177-3AD203B41FA5}">
                      <a16:colId xmlns:a16="http://schemas.microsoft.com/office/drawing/2014/main" val="3440491715"/>
                    </a:ext>
                  </a:extLst>
                </a:gridCol>
                <a:gridCol w="1389697">
                  <a:extLst>
                    <a:ext uri="{9D8B030D-6E8A-4147-A177-3AD203B41FA5}">
                      <a16:colId xmlns:a16="http://schemas.microsoft.com/office/drawing/2014/main" val="1794748502"/>
                    </a:ext>
                  </a:extLst>
                </a:gridCol>
                <a:gridCol w="1051338">
                  <a:extLst>
                    <a:ext uri="{9D8B030D-6E8A-4147-A177-3AD203B41FA5}">
                      <a16:colId xmlns:a16="http://schemas.microsoft.com/office/drawing/2014/main" val="3159224292"/>
                    </a:ext>
                  </a:extLst>
                </a:gridCol>
                <a:gridCol w="1111758">
                  <a:extLst>
                    <a:ext uri="{9D8B030D-6E8A-4147-A177-3AD203B41FA5}">
                      <a16:colId xmlns:a16="http://schemas.microsoft.com/office/drawing/2014/main" val="4057483711"/>
                    </a:ext>
                  </a:extLst>
                </a:gridCol>
              </a:tblGrid>
              <a:tr h="972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Method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F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Rate(s)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F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All-in-TIC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F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Final Maturity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F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Average Annual Debt Service </a:t>
                      </a:r>
                      <a:r>
                        <a:rPr lang="en-US" sz="14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(1)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F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Average Annual Aggregate </a:t>
                      </a:r>
                      <a:b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Debt Service </a:t>
                      </a:r>
                      <a:r>
                        <a:rPr lang="en-US" sz="14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(2)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F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Debt Service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F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Maximum 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All Debt Service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F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Net Revenues Required @ 1.25x Max 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F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459268"/>
                  </a:ext>
                </a:extLst>
              </a:tr>
              <a:tr h="7734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Private Placement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4.671%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$1,370,064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$2,911,550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$27,401,280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$2,911,551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$3,639,439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4431231"/>
                  </a:ext>
                </a:extLst>
              </a:tr>
              <a:tr h="7734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Offering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4.50-5.00%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4.843%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$1,391,699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$2,933,185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$27,833,977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$2,935,035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$3,668,794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264707"/>
                  </a:ext>
                </a:extLst>
              </a:tr>
              <a:tr h="21601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figures preliminary, subject to change.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194969"/>
                  </a:ext>
                </a:extLst>
              </a:tr>
              <a:tr h="21601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(1) Includes 2025  Financing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427129"/>
                  </a:ext>
                </a:extLst>
              </a:tr>
              <a:tr h="216015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(2) Includes senior debt: 2016 USDA, 2019 Taxable Rev, 2021 USDA, 2022 Water, 2025 Financing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995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81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9107D-E2AF-E328-412B-53C44706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0F82-D654-978F-F1C4-9FFC11B2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District’s Current Debt Profile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D1516E-8E70-2E1A-6E98-0E60FD67F78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43827"/>
            <a:ext cx="10968736" cy="4913991"/>
          </a:xfrm>
        </p:spPr>
        <p:txBody>
          <a:bodyPr vert="horz">
            <a:normAutofit/>
          </a:bodyPr>
          <a:lstStyle/>
          <a:p>
            <a:pPr marL="112713" lvl="1" indent="0">
              <a:spcBef>
                <a:spcPts val="300"/>
              </a:spcBef>
              <a:buNone/>
            </a:pPr>
            <a:r>
              <a:rPr lang="en-US" sz="1800" dirty="0"/>
              <a:t>District’s </a:t>
            </a:r>
            <a:r>
              <a:rPr lang="en-US" sz="1800" u="sng" dirty="0"/>
              <a:t>Senior Obligations </a:t>
            </a:r>
            <a:r>
              <a:rPr lang="en-US" sz="1800" dirty="0"/>
              <a:t>comprised of: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2016 Water Revenue Bonds (USDA)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2019 Taxable Revenue Refunding Loan (Umpqua)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2021 Water Revenue COP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2022 Water CIP Loan</a:t>
            </a:r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07BBC10-F304-399C-B66E-17D411C7CD06}"/>
              </a:ext>
            </a:extLst>
          </p:cNvPr>
          <p:cNvSpPr txBox="1">
            <a:spLocks/>
          </p:cNvSpPr>
          <p:nvPr/>
        </p:nvSpPr>
        <p:spPr>
          <a:xfrm>
            <a:off x="10668000" y="6308979"/>
            <a:ext cx="910336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7C4140-D83F-4C64-A749-C21F89E195BB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4C2574-5ADF-BC74-DB9A-B744D788A7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334990"/>
              </p:ext>
            </p:extLst>
          </p:nvPr>
        </p:nvGraphicFramePr>
        <p:xfrm>
          <a:off x="1206629" y="2476586"/>
          <a:ext cx="9803877" cy="3832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2">
            <a:extLst>
              <a:ext uri="{FF2B5EF4-FFF2-40B4-BE49-F238E27FC236}">
                <a16:creationId xmlns:a16="http://schemas.microsoft.com/office/drawing/2014/main" id="{D0D1A963-5559-DF33-2F67-FFF4FB963679}"/>
              </a:ext>
            </a:extLst>
          </p:cNvPr>
          <p:cNvSpPr txBox="1"/>
          <p:nvPr/>
        </p:nvSpPr>
        <p:spPr>
          <a:xfrm>
            <a:off x="7705550" y="3377954"/>
            <a:ext cx="2667785" cy="781616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 eaLnBrk="1" fontAlgn="auto" latinLnBrk="0" hangingPunct="1"/>
            <a:r>
              <a:rPr lang="en-US" sz="1400" b="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Required Net Revenues  </a:t>
            </a:r>
            <a:endParaRPr lang="en-US" sz="1800" dirty="0">
              <a:effectLst/>
            </a:endParaRPr>
          </a:p>
          <a:p>
            <a:pPr algn="ctr" rtl="0" eaLnBrk="1" fontAlgn="auto" latinLnBrk="0" hangingPunct="1"/>
            <a:r>
              <a:rPr lang="en-US" sz="1400" b="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125% of Senior Debt </a:t>
            </a:r>
            <a:endParaRPr lang="en-US" sz="1800" dirty="0">
              <a:effectLst/>
            </a:endParaRPr>
          </a:p>
          <a:p>
            <a:pPr algn="ctr" rtl="0" eaLnBrk="1" fontAlgn="auto" latinLnBrk="0" hangingPunct="1"/>
            <a:r>
              <a:rPr lang="en-US" sz="1400" b="1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$2.4M </a:t>
            </a:r>
            <a:r>
              <a:rPr lang="en-US" sz="1400" b="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 FY 2025 for current debt</a:t>
            </a:r>
            <a:endParaRPr lang="en-US" sz="1800" dirty="0">
              <a:effectLst/>
            </a:endParaRPr>
          </a:p>
          <a:p>
            <a:pPr algn="ctr"/>
            <a:endParaRPr lang="en-US" sz="1800" b="0" dirty="0">
              <a:solidFill>
                <a:schemeClr val="accent1"/>
              </a:solidFill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CD9ED16-42AA-DFBA-8CA0-60B6FBF4EA40}"/>
              </a:ext>
            </a:extLst>
          </p:cNvPr>
          <p:cNvSpPr txBox="1"/>
          <p:nvPr/>
        </p:nvSpPr>
        <p:spPr>
          <a:xfrm>
            <a:off x="8342642" y="2586266"/>
            <a:ext cx="1789370" cy="555996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 eaLnBrk="1" fontAlgn="auto" latinLnBrk="0" hangingPunct="1"/>
            <a:r>
              <a:rPr lang="en-US" sz="1400" b="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2024 Net Revenues of </a:t>
            </a:r>
          </a:p>
          <a:p>
            <a:pPr algn="ctr" rtl="0" eaLnBrk="1" fontAlgn="auto" latinLnBrk="0" hangingPunct="1"/>
            <a:r>
              <a:rPr lang="en-US" sz="1400" b="1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$5,462,607</a:t>
            </a:r>
            <a:endParaRPr lang="en-US" sz="1800" b="1" dirty="0">
              <a:effectLst/>
            </a:endParaRPr>
          </a:p>
          <a:p>
            <a:pPr algn="ctr"/>
            <a:endParaRPr lang="en-US" sz="1800" b="0" dirty="0">
              <a:solidFill>
                <a:schemeClr val="accent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B939E1-826A-C070-5A8D-7704BCD6617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004115" y="2864264"/>
            <a:ext cx="1338527" cy="27799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704D81-6A88-6A19-F471-034C58500A59}"/>
              </a:ext>
            </a:extLst>
          </p:cNvPr>
          <p:cNvCxnSpPr>
            <a:cxnSpLocks/>
          </p:cNvCxnSpPr>
          <p:nvPr/>
        </p:nvCxnSpPr>
        <p:spPr>
          <a:xfrm flipH="1">
            <a:off x="2460396" y="3460933"/>
            <a:ext cx="5245154" cy="69123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785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AB259-A8D3-69F8-992C-F12118C50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8C0992B2-54E6-EAD6-4B50-749187767A8C}"/>
              </a:ext>
            </a:extLst>
          </p:cNvPr>
          <p:cNvSpPr txBox="1"/>
          <p:nvPr/>
        </p:nvSpPr>
        <p:spPr>
          <a:xfrm>
            <a:off x="1111403" y="2667065"/>
            <a:ext cx="1593697" cy="43023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 eaLnBrk="1" fontAlgn="auto" latinLnBrk="0" hangingPunct="1"/>
            <a:r>
              <a:rPr lang="en-US" sz="1200" b="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2024 Net Revenues of </a:t>
            </a:r>
          </a:p>
          <a:p>
            <a:pPr algn="ctr" rtl="0" eaLnBrk="1" fontAlgn="auto" latinLnBrk="0" hangingPunct="1"/>
            <a:r>
              <a:rPr lang="en-US" sz="1200" b="1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$5,462,607</a:t>
            </a:r>
            <a:endParaRPr lang="en-US" sz="1600" b="1" dirty="0">
              <a:effectLst/>
            </a:endParaRPr>
          </a:p>
          <a:p>
            <a:pPr algn="ctr"/>
            <a:endParaRPr lang="en-US" sz="1600" b="0" dirty="0">
              <a:solidFill>
                <a:schemeClr val="accent1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1CA4704C-6B30-821A-BCE3-C6186A22ABD7}"/>
              </a:ext>
            </a:extLst>
          </p:cNvPr>
          <p:cNvSpPr txBox="1"/>
          <p:nvPr/>
        </p:nvSpPr>
        <p:spPr>
          <a:xfrm>
            <a:off x="7000875" y="2671669"/>
            <a:ext cx="1609725" cy="435151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 eaLnBrk="1" fontAlgn="auto" latinLnBrk="0" hangingPunct="1"/>
            <a:r>
              <a:rPr lang="en-US" sz="1200" b="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2024 Net Revenues of </a:t>
            </a:r>
          </a:p>
          <a:p>
            <a:pPr algn="ctr" rtl="0" eaLnBrk="1" fontAlgn="auto" latinLnBrk="0" hangingPunct="1"/>
            <a:r>
              <a:rPr lang="en-US" sz="1200" b="1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$5,462,607</a:t>
            </a:r>
            <a:endParaRPr lang="en-US" sz="1600" b="1" dirty="0">
              <a:effectLst/>
            </a:endParaRPr>
          </a:p>
          <a:p>
            <a:pPr algn="ctr"/>
            <a:endParaRPr lang="en-US" sz="1800" b="0" dirty="0">
              <a:solidFill>
                <a:schemeClr val="accent1"/>
              </a:solidFill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ACF01C6-0BEF-1C41-F4CE-334214CF0017}"/>
              </a:ext>
            </a:extLst>
          </p:cNvPr>
          <p:cNvSpPr txBox="1"/>
          <p:nvPr/>
        </p:nvSpPr>
        <p:spPr>
          <a:xfrm>
            <a:off x="1349528" y="3372438"/>
            <a:ext cx="2166441" cy="430231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 eaLnBrk="1" fontAlgn="auto" latinLnBrk="0" hangingPunct="1"/>
            <a:r>
              <a:rPr lang="en-US" sz="1200" b="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Required Net Revenues  </a:t>
            </a:r>
            <a:endParaRPr lang="en-US" sz="1600" dirty="0">
              <a:effectLst/>
            </a:endParaRPr>
          </a:p>
          <a:p>
            <a:pPr algn="ctr" rtl="0" eaLnBrk="1" fontAlgn="auto" latinLnBrk="0" hangingPunct="1"/>
            <a:r>
              <a:rPr lang="en-US" sz="1200" b="1" i="0" baseline="0" dirty="0">
                <a:solidFill>
                  <a:schemeClr val="accent5"/>
                </a:solidFill>
                <a:effectLst/>
                <a:latin typeface="+mn-lt"/>
                <a:ea typeface="+mn-ea"/>
                <a:cs typeface="+mn-cs"/>
              </a:rPr>
              <a:t>$3.64M </a:t>
            </a:r>
            <a:r>
              <a:rPr lang="en-US" sz="1200" b="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 FY 2026 </a:t>
            </a:r>
            <a:endParaRPr lang="en-US" sz="1600" dirty="0">
              <a:effectLst/>
            </a:endParaRPr>
          </a:p>
          <a:p>
            <a:pPr algn="ctr"/>
            <a:endParaRPr lang="en-US" sz="1600" b="0" dirty="0">
              <a:solidFill>
                <a:schemeClr val="accent1"/>
              </a:solidFill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4BC9024F-A050-642A-C844-13361BCF8ABD}"/>
              </a:ext>
            </a:extLst>
          </p:cNvPr>
          <p:cNvSpPr txBox="1"/>
          <p:nvPr/>
        </p:nvSpPr>
        <p:spPr>
          <a:xfrm>
            <a:off x="7093103" y="3378185"/>
            <a:ext cx="2166441" cy="429768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 eaLnBrk="1" fontAlgn="auto" latinLnBrk="0" hangingPunct="1"/>
            <a:r>
              <a:rPr lang="en-US" sz="1200" b="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Required Net Revenues  </a:t>
            </a:r>
            <a:endParaRPr lang="en-US" sz="1600" dirty="0">
              <a:effectLst/>
            </a:endParaRPr>
          </a:p>
          <a:p>
            <a:pPr algn="ctr" rtl="0" eaLnBrk="1" fontAlgn="auto" latinLnBrk="0" hangingPunct="1"/>
            <a:r>
              <a:rPr lang="en-US" sz="1200" b="1" i="0" baseline="0" dirty="0">
                <a:solidFill>
                  <a:schemeClr val="accent5"/>
                </a:solidFill>
                <a:effectLst/>
                <a:latin typeface="+mn-lt"/>
                <a:ea typeface="+mn-ea"/>
                <a:cs typeface="+mn-cs"/>
              </a:rPr>
              <a:t>$3.67M </a:t>
            </a:r>
            <a:r>
              <a:rPr lang="en-US" sz="1200" b="0" i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 FY 2026 </a:t>
            </a:r>
            <a:endParaRPr lang="en-US" sz="1600" dirty="0">
              <a:effectLst/>
            </a:endParaRPr>
          </a:p>
          <a:p>
            <a:pPr algn="ctr"/>
            <a:endParaRPr lang="en-US" sz="1600" b="0" dirty="0">
              <a:solidFill>
                <a:schemeClr val="accent1"/>
              </a:solidFill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3AF30ED-035F-4115-BABC-DEF06D2611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858822"/>
              </p:ext>
            </p:extLst>
          </p:nvPr>
        </p:nvGraphicFramePr>
        <p:xfrm>
          <a:off x="219075" y="2009775"/>
          <a:ext cx="5800725" cy="4148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E027103-42F7-4F7B-A9B0-4F12942D42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895556"/>
              </p:ext>
            </p:extLst>
          </p:nvPr>
        </p:nvGraphicFramePr>
        <p:xfrm>
          <a:off x="6096000" y="2009775"/>
          <a:ext cx="5686424" cy="4279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7AAF702-8B18-18FA-902D-6A863FC84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>
            <a:noAutofit/>
          </a:bodyPr>
          <a:lstStyle/>
          <a:p>
            <a:r>
              <a:rPr lang="en-US" b="1" dirty="0"/>
              <a:t>District’s Debt Profile with Proposed Financing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D64AEE7-17D8-D277-15BB-1A7090CF849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1307592"/>
            <a:ext cx="10955528" cy="533908"/>
          </a:xfrm>
        </p:spPr>
        <p:txBody>
          <a:bodyPr>
            <a:normAutofit fontScale="92500"/>
          </a:bodyPr>
          <a:lstStyle/>
          <a:p>
            <a:r>
              <a:rPr lang="en-US" dirty="0"/>
              <a:t>District’s debt profile and required net revenues similar under two proposed options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1A614F6-0266-B038-4723-127D3BA787D9}"/>
              </a:ext>
            </a:extLst>
          </p:cNvPr>
          <p:cNvSpPr txBox="1">
            <a:spLocks/>
          </p:cNvSpPr>
          <p:nvPr/>
        </p:nvSpPr>
        <p:spPr>
          <a:xfrm>
            <a:off x="10668000" y="6308979"/>
            <a:ext cx="910336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7C4140-D83F-4C64-A749-C21F89E195B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782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57BE9-2B24-5303-823A-A7DC7F056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04D3-6090-7891-3380-12E26E70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Market Update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7717C-17CF-4D7E-5D24-BA67DDA24BC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609850" y="2057400"/>
            <a:ext cx="9192509" cy="4038944"/>
          </a:xfrm>
        </p:spPr>
        <p:txBody>
          <a:bodyPr vert="horz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21EA898-7F33-F5DE-03D5-BE682EA148A4}"/>
              </a:ext>
            </a:extLst>
          </p:cNvPr>
          <p:cNvSpPr txBox="1">
            <a:spLocks/>
          </p:cNvSpPr>
          <p:nvPr/>
        </p:nvSpPr>
        <p:spPr>
          <a:xfrm>
            <a:off x="10668000" y="6308979"/>
            <a:ext cx="910336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7C4140-D83F-4C64-A749-C21F89E195BB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7DB8BDE-D8E5-A8E5-CE11-52EAC4B1C5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981770"/>
              </p:ext>
            </p:extLst>
          </p:nvPr>
        </p:nvGraphicFramePr>
        <p:xfrm>
          <a:off x="899360" y="2476007"/>
          <a:ext cx="10155925" cy="365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CEF623-63FC-378C-0291-CB1E92057770}"/>
              </a:ext>
            </a:extLst>
          </p:cNvPr>
          <p:cNvSpPr txBox="1">
            <a:spLocks/>
          </p:cNvSpPr>
          <p:nvPr/>
        </p:nvSpPr>
        <p:spPr>
          <a:xfrm>
            <a:off x="609599" y="1282045"/>
            <a:ext cx="11192759" cy="49486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12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12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12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12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12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Municipal Market Data (MMD) is the tax-exempt bond index used for pricing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In 2025, 10-Year MMD has ranged from 2.86% to 3.89%; 30-Year MMD has ranged from 3.89% to 4.84%</a:t>
            </a:r>
          </a:p>
        </p:txBody>
      </p:sp>
    </p:spTree>
    <p:extLst>
      <p:ext uri="{BB962C8B-B14F-4D97-AF65-F5344CB8AC3E}">
        <p14:creationId xmlns:p14="http://schemas.microsoft.com/office/powerpoint/2010/main" val="3638639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72429-EAC9-FB0F-38F9-E335548A6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CC8E-5A6C-985A-6052-D30931BD5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Financing Timeline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12699-2F66-6342-1BE4-73E5EB8B495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310640"/>
            <a:ext cx="11582400" cy="4785704"/>
          </a:xfrm>
        </p:spPr>
        <p:txBody>
          <a:bodyPr vert="horz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B0DFFDE-E2D3-142B-9E3C-F4A9240ED853}"/>
              </a:ext>
            </a:extLst>
          </p:cNvPr>
          <p:cNvSpPr txBox="1">
            <a:spLocks/>
          </p:cNvSpPr>
          <p:nvPr/>
        </p:nvSpPr>
        <p:spPr>
          <a:xfrm>
            <a:off x="10668000" y="6308979"/>
            <a:ext cx="910336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7C4140-D83F-4C64-A749-C21F89E195BB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E12725B-AB66-3082-8DA1-502F57C60B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026267"/>
              </p:ext>
            </p:extLst>
          </p:nvPr>
        </p:nvGraphicFramePr>
        <p:xfrm>
          <a:off x="1002321" y="1557539"/>
          <a:ext cx="9546336" cy="2098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961294-87EA-711B-8055-4D1DB983AC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2715777"/>
              </p:ext>
            </p:extLst>
          </p:nvPr>
        </p:nvGraphicFramePr>
        <p:xfrm>
          <a:off x="417858" y="4091959"/>
          <a:ext cx="11160477" cy="2098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3603CF9-187D-C594-9714-7BB0C0FD4769}"/>
              </a:ext>
            </a:extLst>
          </p:cNvPr>
          <p:cNvSpPr txBox="1"/>
          <p:nvPr/>
        </p:nvSpPr>
        <p:spPr>
          <a:xfrm>
            <a:off x="2872033" y="1132845"/>
            <a:ext cx="580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 Placement Process</a:t>
            </a:r>
          </a:p>
          <a:p>
            <a:pPr algn="ctr"/>
            <a:r>
              <a:rPr lang="en-US" u="sng" dirty="0"/>
              <a:t>Approximately 45-60 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DB212-F1B5-038E-93C0-E31597827022}"/>
              </a:ext>
            </a:extLst>
          </p:cNvPr>
          <p:cNvSpPr txBox="1"/>
          <p:nvPr/>
        </p:nvSpPr>
        <p:spPr>
          <a:xfrm>
            <a:off x="3094640" y="3738641"/>
            <a:ext cx="580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Public Offering Process</a:t>
            </a:r>
          </a:p>
          <a:p>
            <a:pPr algn="ctr"/>
            <a:r>
              <a:rPr lang="en-US" u="sng" dirty="0"/>
              <a:t>Approximately 90 days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4F0C37-7E14-0429-F8DF-C5602EEBCA5E}"/>
              </a:ext>
            </a:extLst>
          </p:cNvPr>
          <p:cNvCxnSpPr/>
          <p:nvPr/>
        </p:nvCxnSpPr>
        <p:spPr>
          <a:xfrm>
            <a:off x="7154944" y="4119512"/>
            <a:ext cx="3968224" cy="0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99F12C-B71F-348D-C01E-DB0FA35B4157}"/>
              </a:ext>
            </a:extLst>
          </p:cNvPr>
          <p:cNvCxnSpPr>
            <a:cxnSpLocks/>
          </p:cNvCxnSpPr>
          <p:nvPr/>
        </p:nvCxnSpPr>
        <p:spPr>
          <a:xfrm flipH="1">
            <a:off x="735291" y="4092993"/>
            <a:ext cx="4119513" cy="0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14BE04-597C-1407-0302-2F3C15419CA5}"/>
              </a:ext>
            </a:extLst>
          </p:cNvPr>
          <p:cNvCxnSpPr/>
          <p:nvPr/>
        </p:nvCxnSpPr>
        <p:spPr>
          <a:xfrm>
            <a:off x="7107809" y="1421208"/>
            <a:ext cx="3291840" cy="0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35C9F8-EFCB-CD98-35E7-86B4E5E0F243}"/>
              </a:ext>
            </a:extLst>
          </p:cNvPr>
          <p:cNvCxnSpPr>
            <a:cxnSpLocks/>
          </p:cNvCxnSpPr>
          <p:nvPr/>
        </p:nvCxnSpPr>
        <p:spPr>
          <a:xfrm flipH="1">
            <a:off x="1207259" y="1411781"/>
            <a:ext cx="3291840" cy="0"/>
          </a:xfrm>
          <a:prstGeom prst="straightConnector1">
            <a:avLst/>
          </a:prstGeom>
          <a:ln w="1905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837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234A1-9813-8BD6-72AD-9F2662129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67A9-0407-3905-BA46-B13BBC25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Financing Participants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08C86FE-9C9E-9C18-F331-F5430AD724FB}"/>
              </a:ext>
            </a:extLst>
          </p:cNvPr>
          <p:cNvSpPr txBox="1">
            <a:spLocks/>
          </p:cNvSpPr>
          <p:nvPr/>
        </p:nvSpPr>
        <p:spPr>
          <a:xfrm>
            <a:off x="10668000" y="6308979"/>
            <a:ext cx="910336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7C4140-D83F-4C64-A749-C21F89E195B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1616E-F56E-ADDA-8A15-077602663322}"/>
              </a:ext>
            </a:extLst>
          </p:cNvPr>
          <p:cNvSpPr txBox="1">
            <a:spLocks/>
          </p:cNvSpPr>
          <p:nvPr/>
        </p:nvSpPr>
        <p:spPr>
          <a:xfrm>
            <a:off x="609600" y="1282045"/>
            <a:ext cx="10972800" cy="4948633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ts val="12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12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12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12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12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Issuer/Borrower:  Calaveras County Water District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Directs financing team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Municipal Advisor:  NHA Advisors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Advisor to Issuer for strategic and policy decisions related to financing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Manages financing process 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Bond &amp; Disclosure Counsel:  Best </a:t>
            </a:r>
            <a:r>
              <a:rPr lang="en-US" dirty="0" err="1"/>
              <a:t>Best</a:t>
            </a:r>
            <a:r>
              <a:rPr lang="en-US" dirty="0"/>
              <a:t> &amp; Krieger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Legal Counsel to Issuer on tax-exempt bonds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Prepares all bond documentation and provides tax-exempt opinion to bondholders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Prepares Official Statement (offering memorandum to bondholders)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Underwriter or Placement Agent:  Hilltop Securities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Financial Firm that serves as intermediary between issuer and investors (bondholders)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Expertise in structuring bonds for lowest interest rate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Trustee (if Public Offering)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The Trustee facilitates the collection and distribution of funds for the benefit of the bondholder</a:t>
            </a:r>
          </a:p>
        </p:txBody>
      </p:sp>
    </p:spTree>
    <p:extLst>
      <p:ext uri="{BB962C8B-B14F-4D97-AF65-F5344CB8AC3E}">
        <p14:creationId xmlns:p14="http://schemas.microsoft.com/office/powerpoint/2010/main" val="4260767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HA_Default">
  <a:themeElements>
    <a:clrScheme name="NHA RGB">
      <a:dk1>
        <a:srgbClr val="000000"/>
      </a:dk1>
      <a:lt1>
        <a:srgbClr val="FFFFFF"/>
      </a:lt1>
      <a:dk2>
        <a:srgbClr val="004F71"/>
      </a:dk2>
      <a:lt2>
        <a:srgbClr val="FFFFFF"/>
      </a:lt2>
      <a:accent1>
        <a:srgbClr val="0071CE"/>
      </a:accent1>
      <a:accent2>
        <a:srgbClr val="9EA2A2"/>
      </a:accent2>
      <a:accent3>
        <a:srgbClr val="004F71"/>
      </a:accent3>
      <a:accent4>
        <a:srgbClr val="51D2BC"/>
      </a:accent4>
      <a:accent5>
        <a:srgbClr val="DC6B2F"/>
      </a:accent5>
      <a:accent6>
        <a:srgbClr val="636669"/>
      </a:accent6>
      <a:hlink>
        <a:srgbClr val="DC6B2F"/>
      </a:hlink>
      <a:folHlink>
        <a:srgbClr val="DC6B2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A_Default" id="{9E9A3742-AE94-4E3E-9506-903C2D053397}" vid="{1BBAB2B3-0F92-4950-B2D6-34ECF9AEF2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NHA_Default</Template>
  <TotalTime>34730</TotalTime>
  <Words>799</Words>
  <Application>Microsoft Office PowerPoint</Application>
  <PresentationFormat>Widescreen</PresentationFormat>
  <Paragraphs>148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Wingdings</vt:lpstr>
      <vt:lpstr>Wingdings 3</vt:lpstr>
      <vt:lpstr>NHA_Default</vt:lpstr>
      <vt:lpstr> Finance Committee meeting 2025 Bond Financing for Capital Projects – Options and Considerations</vt:lpstr>
      <vt:lpstr>Executive Summary</vt:lpstr>
      <vt:lpstr>Options for 2025 Bond Financing Private Placement (Bank) vs. Public Offering (Investors)</vt:lpstr>
      <vt:lpstr>PP vs. PO – Financing Statistics Comparison </vt:lpstr>
      <vt:lpstr>District’s Current Debt Profile</vt:lpstr>
      <vt:lpstr>District’s Debt Profile with Proposed Financing</vt:lpstr>
      <vt:lpstr>Market Update </vt:lpstr>
      <vt:lpstr>Financing Timeline</vt:lpstr>
      <vt:lpstr>Financing Participants</vt:lpstr>
      <vt:lpstr>Questions &amp; Discussion Regarding Next Steps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NHA Advisors</dc:creator>
  <cp:keywords/>
  <dc:description/>
  <cp:lastModifiedBy>Leslie Bloom</cp:lastModifiedBy>
  <cp:revision>730</cp:revision>
  <cp:lastPrinted>2022-06-22T19:38:50Z</cp:lastPrinted>
  <dcterms:modified xsi:type="dcterms:W3CDTF">2025-04-15T16:16:58Z</dcterms:modified>
  <cp:category/>
</cp:coreProperties>
</file>