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nva Sans" panose="020B0604020202020204" charset="0"/>
      <p:regular r:id="rId14"/>
    </p:embeddedFont>
    <p:embeddedFont>
      <p:font typeface="Nourd" panose="020B0604020202020204" charset="0"/>
      <p:regular r:id="rId15"/>
    </p:embeddedFont>
    <p:embeddedFont>
      <p:font typeface="Nourd Bold" panose="020B0604020202020204" charset="0"/>
      <p:regular r:id="rId16"/>
    </p:embeddedFont>
    <p:embeddedFont>
      <p:font typeface="Sifonn Outlin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18.jpeg"/><Relationship Id="rId3" Type="http://schemas.openxmlformats.org/officeDocument/2006/relationships/image" Target="../media/image23.jpeg"/><Relationship Id="rId7" Type="http://schemas.openxmlformats.org/officeDocument/2006/relationships/image" Target="../media/image34.jpeg"/><Relationship Id="rId12" Type="http://schemas.openxmlformats.org/officeDocument/2006/relationships/image" Target="../media/image38.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7.jpe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0049" b="-40049"/>
            </a:stretch>
          </a:blipFill>
        </p:spPr>
        <p:txBody>
          <a:bodyPr/>
          <a:lstStyle/>
          <a:p>
            <a:endParaRPr lang="en-US"/>
          </a:p>
        </p:txBody>
      </p:sp>
      <p:grpSp>
        <p:nvGrpSpPr>
          <p:cNvPr id="3" name="Group 3"/>
          <p:cNvGrpSpPr/>
          <p:nvPr/>
        </p:nvGrpSpPr>
        <p:grpSpPr>
          <a:xfrm>
            <a:off x="0" y="-154510"/>
            <a:ext cx="18288000" cy="3175474"/>
            <a:chOff x="0" y="0"/>
            <a:chExt cx="9165809" cy="1591524"/>
          </a:xfrm>
        </p:grpSpPr>
        <p:sp>
          <p:nvSpPr>
            <p:cNvPr id="4" name="Freeform 4"/>
            <p:cNvSpPr/>
            <p:nvPr/>
          </p:nvSpPr>
          <p:spPr>
            <a:xfrm>
              <a:off x="0" y="0"/>
              <a:ext cx="9165809" cy="1591524"/>
            </a:xfrm>
            <a:custGeom>
              <a:avLst/>
              <a:gdLst/>
              <a:ahLst/>
              <a:cxnLst/>
              <a:rect l="l" t="t" r="r" b="b"/>
              <a:pathLst>
                <a:path w="9165809" h="1591524">
                  <a:moveTo>
                    <a:pt x="0" y="0"/>
                  </a:moveTo>
                  <a:lnTo>
                    <a:pt x="9165809" y="0"/>
                  </a:lnTo>
                  <a:lnTo>
                    <a:pt x="9165809" y="1591524"/>
                  </a:lnTo>
                  <a:lnTo>
                    <a:pt x="0" y="1591524"/>
                  </a:lnTo>
                  <a:close/>
                </a:path>
              </a:pathLst>
            </a:custGeom>
            <a:solidFill>
              <a:srgbClr val="202020">
                <a:alpha val="62745"/>
              </a:srgbClr>
            </a:solidFill>
          </p:spPr>
          <p:txBody>
            <a:bodyPr/>
            <a:lstStyle/>
            <a:p>
              <a:endParaRPr lang="en-US"/>
            </a:p>
          </p:txBody>
        </p:sp>
      </p:grpSp>
      <p:grpSp>
        <p:nvGrpSpPr>
          <p:cNvPr id="5" name="Group 5"/>
          <p:cNvGrpSpPr/>
          <p:nvPr/>
        </p:nvGrpSpPr>
        <p:grpSpPr>
          <a:xfrm>
            <a:off x="0" y="7231806"/>
            <a:ext cx="18288000" cy="3175618"/>
            <a:chOff x="0" y="0"/>
            <a:chExt cx="9435424" cy="1638414"/>
          </a:xfrm>
        </p:grpSpPr>
        <p:sp>
          <p:nvSpPr>
            <p:cNvPr id="6" name="Freeform 6"/>
            <p:cNvSpPr/>
            <p:nvPr/>
          </p:nvSpPr>
          <p:spPr>
            <a:xfrm>
              <a:off x="0" y="0"/>
              <a:ext cx="9435424" cy="1638414"/>
            </a:xfrm>
            <a:custGeom>
              <a:avLst/>
              <a:gdLst/>
              <a:ahLst/>
              <a:cxnLst/>
              <a:rect l="l" t="t" r="r" b="b"/>
              <a:pathLst>
                <a:path w="9435424" h="1638414">
                  <a:moveTo>
                    <a:pt x="0" y="0"/>
                  </a:moveTo>
                  <a:lnTo>
                    <a:pt x="9435424" y="0"/>
                  </a:lnTo>
                  <a:lnTo>
                    <a:pt x="9435424" y="1638414"/>
                  </a:lnTo>
                  <a:lnTo>
                    <a:pt x="0" y="1638414"/>
                  </a:lnTo>
                  <a:close/>
                </a:path>
              </a:pathLst>
            </a:custGeom>
            <a:solidFill>
              <a:srgbClr val="202020">
                <a:alpha val="62745"/>
              </a:srgbClr>
            </a:solidFill>
          </p:spPr>
          <p:txBody>
            <a:bodyPr/>
            <a:lstStyle/>
            <a:p>
              <a:endParaRPr lang="en-US"/>
            </a:p>
          </p:txBody>
        </p:sp>
      </p:grpSp>
      <p:sp>
        <p:nvSpPr>
          <p:cNvPr id="7" name="TextBox 7"/>
          <p:cNvSpPr txBox="1"/>
          <p:nvPr/>
        </p:nvSpPr>
        <p:spPr>
          <a:xfrm>
            <a:off x="3770815" y="248911"/>
            <a:ext cx="10746369" cy="1661094"/>
          </a:xfrm>
          <a:prstGeom prst="rect">
            <a:avLst/>
          </a:prstGeom>
        </p:spPr>
        <p:txBody>
          <a:bodyPr lIns="0" tIns="0" rIns="0" bIns="0" rtlCol="0" anchor="t">
            <a:spAutoFit/>
          </a:bodyPr>
          <a:lstStyle/>
          <a:p>
            <a:pPr algn="ctr">
              <a:lnSpc>
                <a:spcPts val="13439"/>
              </a:lnSpc>
              <a:spcBef>
                <a:spcPct val="0"/>
              </a:spcBef>
            </a:pPr>
            <a:r>
              <a:rPr lang="en-US" sz="9600" spc="-480">
                <a:solidFill>
                  <a:srgbClr val="FFFFFF"/>
                </a:solidFill>
                <a:latin typeface="Sifonn Outline"/>
              </a:rPr>
              <a:t>CONSTRUCTION</a:t>
            </a:r>
          </a:p>
        </p:txBody>
      </p:sp>
      <p:sp>
        <p:nvSpPr>
          <p:cNvPr id="8" name="TextBox 8"/>
          <p:cNvSpPr txBox="1"/>
          <p:nvPr/>
        </p:nvSpPr>
        <p:spPr>
          <a:xfrm>
            <a:off x="4496373" y="8088729"/>
            <a:ext cx="9295254" cy="1661094"/>
          </a:xfrm>
          <a:prstGeom prst="rect">
            <a:avLst/>
          </a:prstGeom>
        </p:spPr>
        <p:txBody>
          <a:bodyPr lIns="0" tIns="0" rIns="0" bIns="0" rtlCol="0" anchor="t">
            <a:spAutoFit/>
          </a:bodyPr>
          <a:lstStyle/>
          <a:p>
            <a:pPr algn="ctr">
              <a:lnSpc>
                <a:spcPts val="13439"/>
              </a:lnSpc>
              <a:spcBef>
                <a:spcPct val="0"/>
              </a:spcBef>
            </a:pPr>
            <a:r>
              <a:rPr lang="en-US" sz="9600" spc="-480">
                <a:solidFill>
                  <a:srgbClr val="FFFFFF"/>
                </a:solidFill>
                <a:latin typeface="Sifonn Outline"/>
              </a:rPr>
              <a:t>LOOKBACK</a:t>
            </a:r>
          </a:p>
        </p:txBody>
      </p:sp>
      <p:sp>
        <p:nvSpPr>
          <p:cNvPr id="9" name="Freeform 9"/>
          <p:cNvSpPr/>
          <p:nvPr/>
        </p:nvSpPr>
        <p:spPr>
          <a:xfrm>
            <a:off x="6298808" y="2304022"/>
            <a:ext cx="5754646" cy="5743091"/>
          </a:xfrm>
          <a:custGeom>
            <a:avLst/>
            <a:gdLst/>
            <a:ahLst/>
            <a:cxnLst/>
            <a:rect l="l" t="t" r="r" b="b"/>
            <a:pathLst>
              <a:path w="5754646" h="5743091">
                <a:moveTo>
                  <a:pt x="0" y="0"/>
                </a:moveTo>
                <a:lnTo>
                  <a:pt x="5754647" y="0"/>
                </a:lnTo>
                <a:lnTo>
                  <a:pt x="5754647" y="5743090"/>
                </a:lnTo>
                <a:lnTo>
                  <a:pt x="0" y="5743090"/>
                </a:lnTo>
                <a:lnTo>
                  <a:pt x="0" y="0"/>
                </a:lnTo>
                <a:close/>
              </a:path>
            </a:pathLst>
          </a:custGeom>
          <a:blipFill>
            <a:blip r:embed="rId3"/>
            <a:stretch>
              <a:fillRect/>
            </a:stretch>
          </a:blipFill>
        </p:spPr>
        <p:txBody>
          <a:bodyPr/>
          <a:lstStyle/>
          <a:p>
            <a:endParaRPr lang="en-US"/>
          </a:p>
        </p:txBody>
      </p:sp>
      <p:sp>
        <p:nvSpPr>
          <p:cNvPr id="10" name="Freeform 10"/>
          <p:cNvSpPr/>
          <p:nvPr/>
        </p:nvSpPr>
        <p:spPr>
          <a:xfrm>
            <a:off x="6298808" y="2271955"/>
            <a:ext cx="5754646" cy="5743091"/>
          </a:xfrm>
          <a:custGeom>
            <a:avLst/>
            <a:gdLst/>
            <a:ahLst/>
            <a:cxnLst/>
            <a:rect l="l" t="t" r="r" b="b"/>
            <a:pathLst>
              <a:path w="5754646" h="5743091">
                <a:moveTo>
                  <a:pt x="0" y="0"/>
                </a:moveTo>
                <a:lnTo>
                  <a:pt x="5754647" y="0"/>
                </a:lnTo>
                <a:lnTo>
                  <a:pt x="5754647" y="5743090"/>
                </a:lnTo>
                <a:lnTo>
                  <a:pt x="0" y="5743090"/>
                </a:lnTo>
                <a:lnTo>
                  <a:pt x="0" y="0"/>
                </a:lnTo>
                <a:close/>
              </a:path>
            </a:pathLst>
          </a:custGeom>
          <a:blipFill>
            <a:blip r:embed="rId3"/>
            <a:stretch>
              <a:fillRect/>
            </a:stretch>
          </a:blipFill>
        </p:spPr>
        <p:txBody>
          <a:bodyPr/>
          <a:lstStyle/>
          <a:p>
            <a:endParaRPr lang="en-US"/>
          </a:p>
        </p:txBody>
      </p:sp>
      <p:grpSp>
        <p:nvGrpSpPr>
          <p:cNvPr id="11" name="Group 11"/>
          <p:cNvGrpSpPr/>
          <p:nvPr/>
        </p:nvGrpSpPr>
        <p:grpSpPr>
          <a:xfrm>
            <a:off x="6404346" y="2403846"/>
            <a:ext cx="5479308" cy="547930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6F6">
                <a:alpha val="84706"/>
              </a:srgbClr>
            </a:solidFill>
          </p:spPr>
          <p:txBody>
            <a:bodyPr/>
            <a:lstStyle/>
            <a:p>
              <a:endParaRPr lang="en-US"/>
            </a:p>
          </p:txBody>
        </p:sp>
      </p:grpSp>
      <p:sp>
        <p:nvSpPr>
          <p:cNvPr id="13" name="Freeform 13"/>
          <p:cNvSpPr/>
          <p:nvPr/>
        </p:nvSpPr>
        <p:spPr>
          <a:xfrm>
            <a:off x="6121529" y="2271955"/>
            <a:ext cx="6202089" cy="5896080"/>
          </a:xfrm>
          <a:custGeom>
            <a:avLst/>
            <a:gdLst/>
            <a:ahLst/>
            <a:cxnLst/>
            <a:rect l="l" t="t" r="r" b="b"/>
            <a:pathLst>
              <a:path w="6202089" h="5896080">
                <a:moveTo>
                  <a:pt x="0" y="0"/>
                </a:moveTo>
                <a:lnTo>
                  <a:pt x="6202089" y="0"/>
                </a:lnTo>
                <a:lnTo>
                  <a:pt x="6202089" y="5896080"/>
                </a:lnTo>
                <a:lnTo>
                  <a:pt x="0" y="5896080"/>
                </a:lnTo>
                <a:lnTo>
                  <a:pt x="0" y="0"/>
                </a:lnTo>
                <a:close/>
              </a:path>
            </a:pathLst>
          </a:custGeom>
          <a:blipFill>
            <a:blip r:embed="rId4">
              <a:alphaModFix amt="75000"/>
            </a:blip>
            <a:stretch>
              <a:fillRect l="-29879" t="-25145" r="-27981" b="-40908"/>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25000"/>
            </a:blip>
            <a:stretch>
              <a:fillRect l="-35714" r="-35714"/>
            </a:stretch>
          </a:blipFill>
        </p:spPr>
        <p:txBody>
          <a:bodyPr/>
          <a:lstStyle/>
          <a:p>
            <a:endParaRPr lang="en-US"/>
          </a:p>
        </p:txBody>
      </p:sp>
      <p:sp>
        <p:nvSpPr>
          <p:cNvPr id="3" name="Freeform 3"/>
          <p:cNvSpPr/>
          <p:nvPr/>
        </p:nvSpPr>
        <p:spPr>
          <a:xfrm>
            <a:off x="5885762" y="4678412"/>
            <a:ext cx="5799173" cy="2298591"/>
          </a:xfrm>
          <a:custGeom>
            <a:avLst/>
            <a:gdLst/>
            <a:ahLst/>
            <a:cxnLst/>
            <a:rect l="l" t="t" r="r" b="b"/>
            <a:pathLst>
              <a:path w="5799173" h="2298591">
                <a:moveTo>
                  <a:pt x="0" y="0"/>
                </a:moveTo>
                <a:lnTo>
                  <a:pt x="5799173" y="0"/>
                </a:lnTo>
                <a:lnTo>
                  <a:pt x="5799173" y="2298590"/>
                </a:lnTo>
                <a:lnTo>
                  <a:pt x="0" y="2298590"/>
                </a:lnTo>
                <a:lnTo>
                  <a:pt x="0" y="0"/>
                </a:lnTo>
                <a:close/>
              </a:path>
            </a:pathLst>
          </a:custGeom>
          <a:blipFill>
            <a:blip r:embed="rId3"/>
            <a:stretch>
              <a:fillRect t="-130306" b="-106083"/>
            </a:stretch>
          </a:blipFill>
          <a:ln w="38100" cap="sq">
            <a:solidFill>
              <a:srgbClr val="000000"/>
            </a:solidFill>
            <a:prstDash val="solid"/>
            <a:miter/>
          </a:ln>
        </p:spPr>
        <p:txBody>
          <a:bodyPr/>
          <a:lstStyle/>
          <a:p>
            <a:endParaRPr lang="en-US"/>
          </a:p>
        </p:txBody>
      </p:sp>
      <p:sp>
        <p:nvSpPr>
          <p:cNvPr id="4" name="Freeform 4"/>
          <p:cNvSpPr/>
          <p:nvPr/>
        </p:nvSpPr>
        <p:spPr>
          <a:xfrm>
            <a:off x="657763" y="1003606"/>
            <a:ext cx="8127586" cy="3118840"/>
          </a:xfrm>
          <a:custGeom>
            <a:avLst/>
            <a:gdLst/>
            <a:ahLst/>
            <a:cxnLst/>
            <a:rect l="l" t="t" r="r" b="b"/>
            <a:pathLst>
              <a:path w="8127586" h="3118840">
                <a:moveTo>
                  <a:pt x="0" y="0"/>
                </a:moveTo>
                <a:lnTo>
                  <a:pt x="8127586" y="0"/>
                </a:lnTo>
                <a:lnTo>
                  <a:pt x="8127586" y="3118841"/>
                </a:lnTo>
                <a:lnTo>
                  <a:pt x="0" y="3118841"/>
                </a:lnTo>
                <a:lnTo>
                  <a:pt x="0" y="0"/>
                </a:lnTo>
                <a:close/>
              </a:path>
            </a:pathLst>
          </a:custGeom>
          <a:blipFill>
            <a:blip r:embed="rId4"/>
            <a:stretch>
              <a:fillRect l="-26452" t="-171643" b="-167731"/>
            </a:stretch>
          </a:blipFill>
          <a:ln w="38100" cap="sq">
            <a:solidFill>
              <a:srgbClr val="000000"/>
            </a:solidFill>
            <a:prstDash val="solid"/>
            <a:miter/>
          </a:ln>
        </p:spPr>
        <p:txBody>
          <a:bodyPr/>
          <a:lstStyle/>
          <a:p>
            <a:endParaRPr lang="en-US"/>
          </a:p>
        </p:txBody>
      </p:sp>
      <p:sp>
        <p:nvSpPr>
          <p:cNvPr id="5" name="Freeform 5"/>
          <p:cNvSpPr/>
          <p:nvPr/>
        </p:nvSpPr>
        <p:spPr>
          <a:xfrm>
            <a:off x="13925808" y="1028700"/>
            <a:ext cx="4081523" cy="8963877"/>
          </a:xfrm>
          <a:custGeom>
            <a:avLst/>
            <a:gdLst/>
            <a:ahLst/>
            <a:cxnLst/>
            <a:rect l="l" t="t" r="r" b="b"/>
            <a:pathLst>
              <a:path w="4081523" h="8963877">
                <a:moveTo>
                  <a:pt x="0" y="0"/>
                </a:moveTo>
                <a:lnTo>
                  <a:pt x="4081523" y="0"/>
                </a:lnTo>
                <a:lnTo>
                  <a:pt x="4081523" y="8963877"/>
                </a:lnTo>
                <a:lnTo>
                  <a:pt x="0" y="8963877"/>
                </a:lnTo>
                <a:lnTo>
                  <a:pt x="0" y="0"/>
                </a:lnTo>
                <a:close/>
              </a:path>
            </a:pathLst>
          </a:custGeom>
          <a:blipFill>
            <a:blip r:embed="rId5"/>
            <a:stretch>
              <a:fillRect l="-94760" r="-6184" b="-37244"/>
            </a:stretch>
          </a:blipFill>
          <a:ln w="38100" cap="sq">
            <a:solidFill>
              <a:srgbClr val="000000"/>
            </a:solidFill>
            <a:prstDash val="solid"/>
            <a:miter/>
          </a:ln>
        </p:spPr>
        <p:txBody>
          <a:bodyPr/>
          <a:lstStyle/>
          <a:p>
            <a:endParaRPr lang="en-US"/>
          </a:p>
        </p:txBody>
      </p:sp>
      <p:sp>
        <p:nvSpPr>
          <p:cNvPr id="6" name="TextBox 6"/>
          <p:cNvSpPr txBox="1"/>
          <p:nvPr/>
        </p:nvSpPr>
        <p:spPr>
          <a:xfrm>
            <a:off x="657763" y="5278033"/>
            <a:ext cx="5227999" cy="4714544"/>
          </a:xfrm>
          <a:prstGeom prst="rect">
            <a:avLst/>
          </a:prstGeom>
        </p:spPr>
        <p:txBody>
          <a:bodyPr lIns="0" tIns="0" rIns="0" bIns="0" rtlCol="0" anchor="t">
            <a:spAutoFit/>
          </a:bodyPr>
          <a:lstStyle/>
          <a:p>
            <a:pPr algn="l">
              <a:lnSpc>
                <a:spcPts val="2520"/>
              </a:lnSpc>
            </a:pPr>
            <a:r>
              <a:rPr lang="en-US" sz="2100">
                <a:solidFill>
                  <a:srgbClr val="000000"/>
                </a:solidFill>
                <a:latin typeface="Nourd"/>
              </a:rPr>
              <a:t>CC WWTP Expansion to 0.5mgd, Phase 1</a:t>
            </a:r>
          </a:p>
          <a:p>
            <a:pPr algn="l">
              <a:lnSpc>
                <a:spcPts val="2520"/>
              </a:lnSpc>
            </a:pPr>
            <a:r>
              <a:rPr lang="en-US" sz="2100">
                <a:solidFill>
                  <a:srgbClr val="000000"/>
                </a:solidFill>
                <a:latin typeface="Nourd"/>
              </a:rPr>
              <a:t>CCS Pond 6 Expansion</a:t>
            </a:r>
          </a:p>
          <a:p>
            <a:pPr algn="l">
              <a:lnSpc>
                <a:spcPts val="2520"/>
              </a:lnSpc>
            </a:pPr>
            <a:r>
              <a:rPr lang="en-US" sz="2100">
                <a:solidFill>
                  <a:srgbClr val="000000"/>
                </a:solidFill>
                <a:latin typeface="Nourd"/>
              </a:rPr>
              <a:t>CC Lift Station #22</a:t>
            </a:r>
          </a:p>
          <a:p>
            <a:pPr algn="l">
              <a:lnSpc>
                <a:spcPts val="2520"/>
              </a:lnSpc>
            </a:pPr>
            <a:r>
              <a:rPr lang="en-US" sz="2100">
                <a:solidFill>
                  <a:srgbClr val="000000"/>
                </a:solidFill>
                <a:latin typeface="Nourd"/>
              </a:rPr>
              <a:t>CC WW Reclaim Permit Project</a:t>
            </a:r>
          </a:p>
          <a:p>
            <a:pPr algn="l">
              <a:lnSpc>
                <a:spcPts val="2520"/>
              </a:lnSpc>
            </a:pPr>
            <a:r>
              <a:rPr lang="en-US" sz="2100">
                <a:solidFill>
                  <a:srgbClr val="000000"/>
                </a:solidFill>
                <a:latin typeface="Nourd"/>
              </a:rPr>
              <a:t>Poker Flat L/S 8, 12 &amp; 13 Force Main</a:t>
            </a:r>
          </a:p>
          <a:p>
            <a:pPr algn="l">
              <a:lnSpc>
                <a:spcPts val="2520"/>
              </a:lnSpc>
            </a:pPr>
            <a:r>
              <a:rPr lang="en-US" sz="2100">
                <a:solidFill>
                  <a:srgbClr val="000000"/>
                </a:solidFill>
                <a:latin typeface="Nourd"/>
              </a:rPr>
              <a:t>CC L/S 22 Replacement</a:t>
            </a:r>
          </a:p>
          <a:p>
            <a:pPr algn="l">
              <a:lnSpc>
                <a:spcPts val="2520"/>
              </a:lnSpc>
            </a:pPr>
            <a:r>
              <a:rPr lang="en-US" sz="2100">
                <a:solidFill>
                  <a:srgbClr val="000000"/>
                </a:solidFill>
                <a:latin typeface="Nourd"/>
              </a:rPr>
              <a:t>Poker Flat L/S 9, 10 &amp; 11 Replacement</a:t>
            </a:r>
          </a:p>
          <a:p>
            <a:pPr algn="l">
              <a:lnSpc>
                <a:spcPts val="2520"/>
              </a:lnSpc>
            </a:pPr>
            <a:r>
              <a:rPr lang="en-US" sz="2100">
                <a:solidFill>
                  <a:srgbClr val="000000"/>
                </a:solidFill>
                <a:latin typeface="Nourd"/>
              </a:rPr>
              <a:t>CC L/S 15 &amp; 18-Electrical Upgrades</a:t>
            </a:r>
          </a:p>
          <a:p>
            <a:pPr algn="l">
              <a:lnSpc>
                <a:spcPts val="2520"/>
              </a:lnSpc>
            </a:pPr>
            <a:r>
              <a:rPr lang="en-US" sz="2100">
                <a:solidFill>
                  <a:srgbClr val="000000"/>
                </a:solidFill>
                <a:latin typeface="Nourd"/>
              </a:rPr>
              <a:t>Copper Cove Pond 6</a:t>
            </a:r>
          </a:p>
          <a:p>
            <a:pPr algn="l">
              <a:lnSpc>
                <a:spcPts val="2520"/>
              </a:lnSpc>
            </a:pPr>
            <a:r>
              <a:rPr lang="en-US" sz="2100">
                <a:solidFill>
                  <a:srgbClr val="000000"/>
                </a:solidFill>
                <a:latin typeface="Nourd"/>
              </a:rPr>
              <a:t>Copper Cove Wastewater Master Plan</a:t>
            </a:r>
          </a:p>
          <a:p>
            <a:pPr algn="l">
              <a:lnSpc>
                <a:spcPts val="2520"/>
              </a:lnSpc>
            </a:pPr>
            <a:r>
              <a:rPr lang="en-US" sz="2100">
                <a:solidFill>
                  <a:srgbClr val="000000"/>
                </a:solidFill>
                <a:latin typeface="Nourd"/>
              </a:rPr>
              <a:t>Eagle Pt LS CC LS #11 Replace</a:t>
            </a:r>
          </a:p>
          <a:p>
            <a:pPr algn="l">
              <a:lnSpc>
                <a:spcPts val="2520"/>
              </a:lnSpc>
            </a:pPr>
            <a:r>
              <a:rPr lang="en-US" sz="2100">
                <a:solidFill>
                  <a:srgbClr val="000000"/>
                </a:solidFill>
                <a:latin typeface="Nourd"/>
              </a:rPr>
              <a:t>Millie Ct LS CC LS #9 Replace</a:t>
            </a:r>
          </a:p>
          <a:p>
            <a:pPr algn="l">
              <a:lnSpc>
                <a:spcPts val="2520"/>
              </a:lnSpc>
            </a:pPr>
            <a:r>
              <a:rPr lang="en-US" sz="2100">
                <a:solidFill>
                  <a:srgbClr val="000000"/>
                </a:solidFill>
                <a:latin typeface="Nourd"/>
              </a:rPr>
              <a:t>Poker Flat Rd LS CC LS #10 Replace</a:t>
            </a:r>
          </a:p>
          <a:p>
            <a:pPr algn="l">
              <a:lnSpc>
                <a:spcPts val="2520"/>
              </a:lnSpc>
            </a:pPr>
            <a:r>
              <a:rPr lang="en-US" sz="2100">
                <a:solidFill>
                  <a:srgbClr val="000000"/>
                </a:solidFill>
                <a:latin typeface="Nourd"/>
              </a:rPr>
              <a:t>CC Secondary Filter</a:t>
            </a:r>
          </a:p>
          <a:p>
            <a:pPr algn="l">
              <a:lnSpc>
                <a:spcPts val="2520"/>
              </a:lnSpc>
            </a:pPr>
            <a:r>
              <a:rPr lang="en-US" sz="2100">
                <a:solidFill>
                  <a:srgbClr val="000000"/>
                </a:solidFill>
                <a:latin typeface="Nourd"/>
              </a:rPr>
              <a:t>CC Tertiary/UV Improvements </a:t>
            </a:r>
          </a:p>
        </p:txBody>
      </p:sp>
      <p:sp>
        <p:nvSpPr>
          <p:cNvPr id="7" name="TextBox 7"/>
          <p:cNvSpPr txBox="1"/>
          <p:nvPr/>
        </p:nvSpPr>
        <p:spPr>
          <a:xfrm>
            <a:off x="657763" y="4628908"/>
            <a:ext cx="7779290" cy="483977"/>
          </a:xfrm>
          <a:prstGeom prst="rect">
            <a:avLst/>
          </a:prstGeom>
        </p:spPr>
        <p:txBody>
          <a:bodyPr lIns="0" tIns="0" rIns="0" bIns="0" rtlCol="0" anchor="t">
            <a:spAutoFit/>
          </a:bodyPr>
          <a:lstStyle/>
          <a:p>
            <a:pPr algn="l">
              <a:lnSpc>
                <a:spcPts val="3681"/>
              </a:lnSpc>
            </a:pPr>
            <a:r>
              <a:rPr lang="en-US" sz="3681">
                <a:solidFill>
                  <a:srgbClr val="000000"/>
                </a:solidFill>
                <a:latin typeface="Nourd Bold"/>
              </a:rPr>
              <a:t>Copper Cove</a:t>
            </a:r>
          </a:p>
        </p:txBody>
      </p:sp>
      <p:sp>
        <p:nvSpPr>
          <p:cNvPr id="8" name="TextBox 8"/>
          <p:cNvSpPr txBox="1"/>
          <p:nvPr/>
        </p:nvSpPr>
        <p:spPr>
          <a:xfrm>
            <a:off x="8041035" y="1028700"/>
            <a:ext cx="5707723" cy="3457333"/>
          </a:xfrm>
          <a:prstGeom prst="rect">
            <a:avLst/>
          </a:prstGeom>
        </p:spPr>
        <p:txBody>
          <a:bodyPr lIns="0" tIns="0" rIns="0" bIns="0" rtlCol="0" anchor="t">
            <a:spAutoFit/>
          </a:bodyPr>
          <a:lstStyle/>
          <a:p>
            <a:pPr algn="r">
              <a:lnSpc>
                <a:spcPts val="2520"/>
              </a:lnSpc>
            </a:pPr>
            <a:r>
              <a:rPr lang="en-US" sz="2100">
                <a:solidFill>
                  <a:srgbClr val="000000"/>
                </a:solidFill>
                <a:latin typeface="Nourd"/>
              </a:rPr>
              <a:t>Wallace Improvement Projects</a:t>
            </a:r>
          </a:p>
          <a:p>
            <a:pPr algn="r">
              <a:lnSpc>
                <a:spcPts val="2520"/>
              </a:lnSpc>
            </a:pPr>
            <a:r>
              <a:rPr lang="en-US" sz="2100">
                <a:solidFill>
                  <a:srgbClr val="000000"/>
                </a:solidFill>
                <a:latin typeface="Nourd"/>
              </a:rPr>
              <a:t>LC WWTP Discharge Permit</a:t>
            </a:r>
          </a:p>
          <a:p>
            <a:pPr algn="r">
              <a:lnSpc>
                <a:spcPts val="2520"/>
              </a:lnSpc>
            </a:pPr>
            <a:r>
              <a:rPr lang="en-US" sz="2100">
                <a:solidFill>
                  <a:srgbClr val="000000"/>
                </a:solidFill>
                <a:latin typeface="Nourd"/>
              </a:rPr>
              <a:t>Jenny Lind Capacity Plan Update</a:t>
            </a:r>
          </a:p>
          <a:p>
            <a:pPr algn="r">
              <a:lnSpc>
                <a:spcPts val="2520"/>
              </a:lnSpc>
            </a:pPr>
            <a:r>
              <a:rPr lang="en-US" sz="2100">
                <a:solidFill>
                  <a:srgbClr val="000000"/>
                </a:solidFill>
                <a:latin typeface="Nourd"/>
              </a:rPr>
              <a:t>La Contenta Wastewater Master Plan</a:t>
            </a:r>
          </a:p>
          <a:p>
            <a:pPr algn="r">
              <a:lnSpc>
                <a:spcPts val="2520"/>
              </a:lnSpc>
            </a:pPr>
            <a:r>
              <a:rPr lang="en-US" sz="2100">
                <a:solidFill>
                  <a:srgbClr val="000000"/>
                </a:solidFill>
                <a:latin typeface="Nourd"/>
              </a:rPr>
              <a:t>LC Huckleberry LS (Pre-design)</a:t>
            </a:r>
          </a:p>
          <a:p>
            <a:pPr algn="r">
              <a:lnSpc>
                <a:spcPts val="2520"/>
              </a:lnSpc>
            </a:pPr>
            <a:r>
              <a:rPr lang="en-US" sz="2100">
                <a:solidFill>
                  <a:srgbClr val="000000"/>
                </a:solidFill>
                <a:latin typeface="Nourd"/>
              </a:rPr>
              <a:t>Wallace Treatment Plant Renovations</a:t>
            </a:r>
          </a:p>
          <a:p>
            <a:pPr algn="r">
              <a:lnSpc>
                <a:spcPts val="2520"/>
              </a:lnSpc>
            </a:pPr>
            <a:r>
              <a:rPr lang="en-US" sz="2100">
                <a:solidFill>
                  <a:srgbClr val="000000"/>
                </a:solidFill>
                <a:latin typeface="Nourd"/>
              </a:rPr>
              <a:t>Huckleberry L/S Rehab/Expansion</a:t>
            </a:r>
          </a:p>
          <a:p>
            <a:pPr algn="r">
              <a:lnSpc>
                <a:spcPts val="2520"/>
              </a:lnSpc>
            </a:pPr>
            <a:r>
              <a:rPr lang="en-US" sz="2100">
                <a:solidFill>
                  <a:srgbClr val="000000"/>
                </a:solidFill>
                <a:latin typeface="Nourd"/>
              </a:rPr>
              <a:t>LC Biolac, Clarifier &amp; UV Improvements</a:t>
            </a:r>
          </a:p>
          <a:p>
            <a:pPr algn="r">
              <a:lnSpc>
                <a:spcPts val="2520"/>
              </a:lnSpc>
            </a:pPr>
            <a:r>
              <a:rPr lang="en-US" sz="2100">
                <a:solidFill>
                  <a:srgbClr val="000000"/>
                </a:solidFill>
                <a:latin typeface="Nourd"/>
              </a:rPr>
              <a:t>La Contenta Spray Fields</a:t>
            </a:r>
          </a:p>
          <a:p>
            <a:pPr algn="r">
              <a:lnSpc>
                <a:spcPts val="2520"/>
              </a:lnSpc>
            </a:pPr>
            <a:r>
              <a:rPr lang="en-US" sz="2100">
                <a:solidFill>
                  <a:srgbClr val="000000"/>
                </a:solidFill>
                <a:latin typeface="Nourd"/>
              </a:rPr>
              <a:t>La Contenta Sand Filter Rehab</a:t>
            </a:r>
          </a:p>
          <a:p>
            <a:pPr algn="r">
              <a:lnSpc>
                <a:spcPts val="2520"/>
              </a:lnSpc>
            </a:pPr>
            <a:r>
              <a:rPr lang="en-US" sz="2100">
                <a:solidFill>
                  <a:srgbClr val="000000"/>
                </a:solidFill>
                <a:latin typeface="Nourd"/>
              </a:rPr>
              <a:t>Jenny Lind Force Main</a:t>
            </a:r>
          </a:p>
        </p:txBody>
      </p:sp>
      <p:sp>
        <p:nvSpPr>
          <p:cNvPr id="9" name="TextBox 9"/>
          <p:cNvSpPr txBox="1"/>
          <p:nvPr/>
        </p:nvSpPr>
        <p:spPr>
          <a:xfrm>
            <a:off x="7112678" y="461032"/>
            <a:ext cx="9144514" cy="472418"/>
          </a:xfrm>
          <a:prstGeom prst="rect">
            <a:avLst/>
          </a:prstGeom>
        </p:spPr>
        <p:txBody>
          <a:bodyPr lIns="0" tIns="0" rIns="0" bIns="0" rtlCol="0" anchor="t">
            <a:spAutoFit/>
          </a:bodyPr>
          <a:lstStyle/>
          <a:p>
            <a:pPr algn="ctr">
              <a:lnSpc>
                <a:spcPts val="3600"/>
              </a:lnSpc>
            </a:pPr>
            <a:r>
              <a:rPr lang="en-US" sz="3600">
                <a:solidFill>
                  <a:srgbClr val="000000"/>
                </a:solidFill>
                <a:latin typeface="Nourd Bold"/>
              </a:rPr>
              <a:t>La Contenta / Jenny Lind / Wallace</a:t>
            </a:r>
          </a:p>
        </p:txBody>
      </p:sp>
      <p:sp>
        <p:nvSpPr>
          <p:cNvPr id="10" name="TextBox 10"/>
          <p:cNvSpPr txBox="1"/>
          <p:nvPr/>
        </p:nvSpPr>
        <p:spPr>
          <a:xfrm>
            <a:off x="8157832" y="7036546"/>
            <a:ext cx="5590927" cy="2956031"/>
          </a:xfrm>
          <a:prstGeom prst="rect">
            <a:avLst/>
          </a:prstGeom>
        </p:spPr>
        <p:txBody>
          <a:bodyPr lIns="0" tIns="0" rIns="0" bIns="0" rtlCol="0" anchor="t">
            <a:spAutoFit/>
          </a:bodyPr>
          <a:lstStyle/>
          <a:p>
            <a:pPr algn="r">
              <a:lnSpc>
                <a:spcPts val="2940"/>
              </a:lnSpc>
            </a:pPr>
            <a:r>
              <a:rPr lang="en-US" sz="2100">
                <a:solidFill>
                  <a:srgbClr val="000000"/>
                </a:solidFill>
                <a:latin typeface="Nourd"/>
              </a:rPr>
              <a:t>Pipeline Replacement Program</a:t>
            </a:r>
          </a:p>
          <a:p>
            <a:pPr algn="r">
              <a:lnSpc>
                <a:spcPts val="2940"/>
              </a:lnSpc>
            </a:pPr>
            <a:r>
              <a:rPr lang="en-US" sz="2100">
                <a:solidFill>
                  <a:srgbClr val="000000"/>
                </a:solidFill>
                <a:latin typeface="Nourd"/>
              </a:rPr>
              <a:t>Capital R&amp;R-General</a:t>
            </a:r>
          </a:p>
          <a:p>
            <a:pPr algn="r">
              <a:lnSpc>
                <a:spcPts val="2940"/>
              </a:lnSpc>
            </a:pPr>
            <a:r>
              <a:rPr lang="en-US" sz="2100">
                <a:solidFill>
                  <a:srgbClr val="000000"/>
                </a:solidFill>
                <a:latin typeface="Nourd"/>
              </a:rPr>
              <a:t>Lift Station Renovations</a:t>
            </a:r>
          </a:p>
          <a:p>
            <a:pPr algn="r">
              <a:lnSpc>
                <a:spcPts val="2940"/>
              </a:lnSpc>
            </a:pPr>
            <a:r>
              <a:rPr lang="en-US" sz="2100">
                <a:solidFill>
                  <a:srgbClr val="000000"/>
                </a:solidFill>
                <a:latin typeface="Nourd"/>
              </a:rPr>
              <a:t>Southworth Collection System/I&amp;I Mitigation</a:t>
            </a:r>
          </a:p>
          <a:p>
            <a:pPr algn="r">
              <a:lnSpc>
                <a:spcPts val="2940"/>
              </a:lnSpc>
            </a:pPr>
            <a:r>
              <a:rPr lang="en-US" sz="2100">
                <a:solidFill>
                  <a:srgbClr val="000000"/>
                </a:solidFill>
                <a:latin typeface="Nourd"/>
              </a:rPr>
              <a:t>Capital Non-CIP Projects</a:t>
            </a:r>
          </a:p>
          <a:p>
            <a:pPr algn="r">
              <a:lnSpc>
                <a:spcPts val="2940"/>
              </a:lnSpc>
            </a:pPr>
            <a:r>
              <a:rPr lang="en-US" sz="2100">
                <a:solidFill>
                  <a:srgbClr val="000000"/>
                </a:solidFill>
                <a:latin typeface="Nourd"/>
              </a:rPr>
              <a:t>Tertiary Filter Rehab</a:t>
            </a:r>
          </a:p>
          <a:p>
            <a:pPr algn="r">
              <a:lnSpc>
                <a:spcPts val="2940"/>
              </a:lnSpc>
            </a:pPr>
            <a:r>
              <a:rPr lang="en-US" sz="2100">
                <a:solidFill>
                  <a:srgbClr val="000000"/>
                </a:solidFill>
                <a:latin typeface="Nourd"/>
              </a:rPr>
              <a:t>Sludge Tank/Belt Press Improvements</a:t>
            </a:r>
          </a:p>
          <a:p>
            <a:pPr algn="r">
              <a:lnSpc>
                <a:spcPts val="2940"/>
              </a:lnSpc>
            </a:pPr>
            <a:r>
              <a:rPr lang="en-US" sz="2100">
                <a:solidFill>
                  <a:srgbClr val="000000"/>
                </a:solidFill>
                <a:latin typeface="Nourd"/>
              </a:rPr>
              <a:t>Collection System Rehab and I&amp;I Mitigation</a:t>
            </a:r>
          </a:p>
        </p:txBody>
      </p:sp>
      <p:sp>
        <p:nvSpPr>
          <p:cNvPr id="11" name="TextBox 11"/>
          <p:cNvSpPr txBox="1"/>
          <p:nvPr/>
        </p:nvSpPr>
        <p:spPr>
          <a:xfrm>
            <a:off x="11421893" y="6047407"/>
            <a:ext cx="2387006" cy="929596"/>
          </a:xfrm>
          <a:prstGeom prst="rect">
            <a:avLst/>
          </a:prstGeom>
        </p:spPr>
        <p:txBody>
          <a:bodyPr lIns="0" tIns="0" rIns="0" bIns="0" rtlCol="0" anchor="t">
            <a:spAutoFit/>
          </a:bodyPr>
          <a:lstStyle/>
          <a:p>
            <a:pPr algn="r">
              <a:lnSpc>
                <a:spcPts val="3600"/>
              </a:lnSpc>
            </a:pPr>
            <a:r>
              <a:rPr lang="en-US" sz="3600">
                <a:solidFill>
                  <a:srgbClr val="000000"/>
                </a:solidFill>
                <a:latin typeface="Nourd Bold"/>
              </a:rPr>
              <a:t>Other</a:t>
            </a:r>
          </a:p>
          <a:p>
            <a:pPr algn="r">
              <a:lnSpc>
                <a:spcPts val="3600"/>
              </a:lnSpc>
            </a:pPr>
            <a:r>
              <a:rPr lang="en-US" sz="3600">
                <a:solidFill>
                  <a:srgbClr val="000000"/>
                </a:solidFill>
                <a:latin typeface="Nourd Bold"/>
              </a:rPr>
              <a:t>Projects</a:t>
            </a:r>
          </a:p>
        </p:txBody>
      </p:sp>
      <p:sp>
        <p:nvSpPr>
          <p:cNvPr id="12" name="Freeform 12"/>
          <p:cNvSpPr/>
          <p:nvPr/>
        </p:nvSpPr>
        <p:spPr>
          <a:xfrm>
            <a:off x="5539145" y="7232552"/>
            <a:ext cx="2618687" cy="2760025"/>
          </a:xfrm>
          <a:custGeom>
            <a:avLst/>
            <a:gdLst/>
            <a:ahLst/>
            <a:cxnLst/>
            <a:rect l="l" t="t" r="r" b="b"/>
            <a:pathLst>
              <a:path w="2618687" h="2760025">
                <a:moveTo>
                  <a:pt x="0" y="0"/>
                </a:moveTo>
                <a:lnTo>
                  <a:pt x="2618687" y="0"/>
                </a:lnTo>
                <a:lnTo>
                  <a:pt x="2618687" y="2760025"/>
                </a:lnTo>
                <a:lnTo>
                  <a:pt x="0" y="2760025"/>
                </a:lnTo>
                <a:lnTo>
                  <a:pt x="0" y="0"/>
                </a:lnTo>
                <a:close/>
              </a:path>
            </a:pathLst>
          </a:custGeom>
          <a:blipFill>
            <a:blip r:embed="rId6"/>
            <a:stretch>
              <a:fillRect l="-56396" r="-33318" b="-34999"/>
            </a:stretch>
          </a:blipFill>
          <a:ln w="38100" cap="sq">
            <a:solidFill>
              <a:srgbClr val="000000"/>
            </a:solidFill>
            <a:prstDash val="solid"/>
            <a:miter/>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286" y="7169620"/>
            <a:ext cx="6454575" cy="3117380"/>
          </a:xfrm>
          <a:custGeom>
            <a:avLst/>
            <a:gdLst/>
            <a:ahLst/>
            <a:cxnLst/>
            <a:rect l="l" t="t" r="r" b="b"/>
            <a:pathLst>
              <a:path w="6454575" h="3117380">
                <a:moveTo>
                  <a:pt x="0" y="0"/>
                </a:moveTo>
                <a:lnTo>
                  <a:pt x="6454575" y="0"/>
                </a:lnTo>
                <a:lnTo>
                  <a:pt x="6454575" y="3117380"/>
                </a:lnTo>
                <a:lnTo>
                  <a:pt x="0" y="3117380"/>
                </a:lnTo>
                <a:lnTo>
                  <a:pt x="0" y="0"/>
                </a:lnTo>
                <a:close/>
              </a:path>
            </a:pathLst>
          </a:custGeom>
          <a:blipFill>
            <a:blip r:embed="rId2"/>
            <a:stretch>
              <a:fillRect l="-27082" t="-48672" b="-48672"/>
            </a:stretch>
          </a:blipFill>
        </p:spPr>
        <p:txBody>
          <a:bodyPr/>
          <a:lstStyle/>
          <a:p>
            <a:endParaRPr lang="en-US"/>
          </a:p>
        </p:txBody>
      </p:sp>
      <p:sp>
        <p:nvSpPr>
          <p:cNvPr id="3" name="Freeform 3"/>
          <p:cNvSpPr/>
          <p:nvPr/>
        </p:nvSpPr>
        <p:spPr>
          <a:xfrm>
            <a:off x="6400289" y="8636676"/>
            <a:ext cx="5113799" cy="1650324"/>
          </a:xfrm>
          <a:custGeom>
            <a:avLst/>
            <a:gdLst/>
            <a:ahLst/>
            <a:cxnLst/>
            <a:rect l="l" t="t" r="r" b="b"/>
            <a:pathLst>
              <a:path w="5113799" h="1650324">
                <a:moveTo>
                  <a:pt x="0" y="0"/>
                </a:moveTo>
                <a:lnTo>
                  <a:pt x="5113799" y="0"/>
                </a:lnTo>
                <a:lnTo>
                  <a:pt x="5113799" y="1650324"/>
                </a:lnTo>
                <a:lnTo>
                  <a:pt x="0" y="1650324"/>
                </a:lnTo>
                <a:lnTo>
                  <a:pt x="0" y="0"/>
                </a:lnTo>
                <a:close/>
              </a:path>
            </a:pathLst>
          </a:custGeom>
          <a:blipFill>
            <a:blip r:embed="rId3"/>
            <a:stretch>
              <a:fillRect t="-66199" b="-66199"/>
            </a:stretch>
          </a:blipFill>
        </p:spPr>
        <p:txBody>
          <a:bodyPr/>
          <a:lstStyle/>
          <a:p>
            <a:endParaRPr lang="en-US"/>
          </a:p>
        </p:txBody>
      </p:sp>
      <p:sp>
        <p:nvSpPr>
          <p:cNvPr id="4" name="Freeform 4"/>
          <p:cNvSpPr/>
          <p:nvPr/>
        </p:nvSpPr>
        <p:spPr>
          <a:xfrm>
            <a:off x="-54286" y="0"/>
            <a:ext cx="9476210" cy="2660335"/>
          </a:xfrm>
          <a:custGeom>
            <a:avLst/>
            <a:gdLst/>
            <a:ahLst/>
            <a:cxnLst/>
            <a:rect l="l" t="t" r="r" b="b"/>
            <a:pathLst>
              <a:path w="9476210" h="2660335">
                <a:moveTo>
                  <a:pt x="0" y="0"/>
                </a:moveTo>
                <a:lnTo>
                  <a:pt x="9476210" y="0"/>
                </a:lnTo>
                <a:lnTo>
                  <a:pt x="9476210" y="2660335"/>
                </a:lnTo>
                <a:lnTo>
                  <a:pt x="0" y="2660335"/>
                </a:lnTo>
                <a:lnTo>
                  <a:pt x="0" y="0"/>
                </a:lnTo>
                <a:close/>
              </a:path>
            </a:pathLst>
          </a:custGeom>
          <a:blipFill>
            <a:blip r:embed="rId4"/>
            <a:stretch>
              <a:fillRect t="-121097" b="-134821"/>
            </a:stretch>
          </a:blipFill>
        </p:spPr>
        <p:txBody>
          <a:bodyPr/>
          <a:lstStyle/>
          <a:p>
            <a:endParaRPr lang="en-US"/>
          </a:p>
        </p:txBody>
      </p:sp>
      <p:sp>
        <p:nvSpPr>
          <p:cNvPr id="5" name="Freeform 5"/>
          <p:cNvSpPr/>
          <p:nvPr/>
        </p:nvSpPr>
        <p:spPr>
          <a:xfrm>
            <a:off x="11514088" y="7169620"/>
            <a:ext cx="6905190" cy="3117380"/>
          </a:xfrm>
          <a:custGeom>
            <a:avLst/>
            <a:gdLst/>
            <a:ahLst/>
            <a:cxnLst/>
            <a:rect l="l" t="t" r="r" b="b"/>
            <a:pathLst>
              <a:path w="6905190" h="3117380">
                <a:moveTo>
                  <a:pt x="0" y="0"/>
                </a:moveTo>
                <a:lnTo>
                  <a:pt x="6905190" y="0"/>
                </a:lnTo>
                <a:lnTo>
                  <a:pt x="6905190" y="3117380"/>
                </a:lnTo>
                <a:lnTo>
                  <a:pt x="0" y="3117380"/>
                </a:lnTo>
                <a:lnTo>
                  <a:pt x="0" y="0"/>
                </a:lnTo>
                <a:close/>
              </a:path>
            </a:pathLst>
          </a:custGeom>
          <a:blipFill>
            <a:blip r:embed="rId5"/>
            <a:stretch>
              <a:fillRect t="-59697" r="-32062" b="-59697"/>
            </a:stretch>
          </a:blipFill>
        </p:spPr>
        <p:txBody>
          <a:bodyPr/>
          <a:lstStyle/>
          <a:p>
            <a:endParaRPr lang="en-US"/>
          </a:p>
        </p:txBody>
      </p:sp>
      <p:sp>
        <p:nvSpPr>
          <p:cNvPr id="6" name="Freeform 6"/>
          <p:cNvSpPr/>
          <p:nvPr/>
        </p:nvSpPr>
        <p:spPr>
          <a:xfrm>
            <a:off x="9421924" y="0"/>
            <a:ext cx="8997354" cy="2660335"/>
          </a:xfrm>
          <a:custGeom>
            <a:avLst/>
            <a:gdLst/>
            <a:ahLst/>
            <a:cxnLst/>
            <a:rect l="l" t="t" r="r" b="b"/>
            <a:pathLst>
              <a:path w="8997354" h="2660335">
                <a:moveTo>
                  <a:pt x="0" y="0"/>
                </a:moveTo>
                <a:lnTo>
                  <a:pt x="8997354" y="0"/>
                </a:lnTo>
                <a:lnTo>
                  <a:pt x="8997354" y="2660335"/>
                </a:lnTo>
                <a:lnTo>
                  <a:pt x="0" y="2660335"/>
                </a:lnTo>
                <a:lnTo>
                  <a:pt x="0" y="0"/>
                </a:lnTo>
                <a:close/>
              </a:path>
            </a:pathLst>
          </a:custGeom>
          <a:blipFill>
            <a:blip r:embed="rId6"/>
            <a:stretch>
              <a:fillRect t="-66199" b="-87452"/>
            </a:stretch>
          </a:blipFill>
        </p:spPr>
        <p:txBody>
          <a:bodyPr/>
          <a:lstStyle/>
          <a:p>
            <a:endParaRPr lang="en-US"/>
          </a:p>
        </p:txBody>
      </p:sp>
      <p:sp>
        <p:nvSpPr>
          <p:cNvPr id="7" name="Freeform 7"/>
          <p:cNvSpPr/>
          <p:nvPr/>
        </p:nvSpPr>
        <p:spPr>
          <a:xfrm>
            <a:off x="6400289" y="7169620"/>
            <a:ext cx="5113799" cy="1467056"/>
          </a:xfrm>
          <a:custGeom>
            <a:avLst/>
            <a:gdLst/>
            <a:ahLst/>
            <a:cxnLst/>
            <a:rect l="l" t="t" r="r" b="b"/>
            <a:pathLst>
              <a:path w="5113799" h="1467056">
                <a:moveTo>
                  <a:pt x="0" y="0"/>
                </a:moveTo>
                <a:lnTo>
                  <a:pt x="5113799" y="0"/>
                </a:lnTo>
                <a:lnTo>
                  <a:pt x="5113799" y="1467056"/>
                </a:lnTo>
                <a:lnTo>
                  <a:pt x="0" y="1467056"/>
                </a:lnTo>
                <a:lnTo>
                  <a:pt x="0" y="0"/>
                </a:lnTo>
                <a:close/>
              </a:path>
            </a:pathLst>
          </a:custGeom>
          <a:blipFill>
            <a:blip r:embed="rId7"/>
            <a:stretch>
              <a:fillRect t="-129639" r="-19457" b="-82661"/>
            </a:stretch>
          </a:blipFill>
        </p:spPr>
        <p:txBody>
          <a:bodyPr/>
          <a:lstStyle/>
          <a:p>
            <a:endParaRPr lang="en-US"/>
          </a:p>
        </p:txBody>
      </p:sp>
      <p:sp>
        <p:nvSpPr>
          <p:cNvPr id="8" name="Freeform 8"/>
          <p:cNvSpPr/>
          <p:nvPr/>
        </p:nvSpPr>
        <p:spPr>
          <a:xfrm>
            <a:off x="8957188" y="4615610"/>
            <a:ext cx="9462089" cy="2554011"/>
          </a:xfrm>
          <a:custGeom>
            <a:avLst/>
            <a:gdLst/>
            <a:ahLst/>
            <a:cxnLst/>
            <a:rect l="l" t="t" r="r" b="b"/>
            <a:pathLst>
              <a:path w="9462089" h="2554011">
                <a:moveTo>
                  <a:pt x="0" y="0"/>
                </a:moveTo>
                <a:lnTo>
                  <a:pt x="9462090" y="0"/>
                </a:lnTo>
                <a:lnTo>
                  <a:pt x="9462090" y="2554010"/>
                </a:lnTo>
                <a:lnTo>
                  <a:pt x="0" y="2554010"/>
                </a:lnTo>
                <a:lnTo>
                  <a:pt x="0" y="0"/>
                </a:lnTo>
                <a:close/>
              </a:path>
            </a:pathLst>
          </a:custGeom>
          <a:blipFill>
            <a:blip r:embed="rId8"/>
            <a:stretch>
              <a:fillRect t="-88929" b="-88929"/>
            </a:stretch>
          </a:blipFill>
        </p:spPr>
        <p:txBody>
          <a:bodyPr/>
          <a:lstStyle/>
          <a:p>
            <a:endParaRPr lang="en-US"/>
          </a:p>
        </p:txBody>
      </p:sp>
      <p:sp>
        <p:nvSpPr>
          <p:cNvPr id="9" name="Freeform 9"/>
          <p:cNvSpPr/>
          <p:nvPr/>
        </p:nvSpPr>
        <p:spPr>
          <a:xfrm>
            <a:off x="-110578" y="4615610"/>
            <a:ext cx="9067766" cy="2554011"/>
          </a:xfrm>
          <a:custGeom>
            <a:avLst/>
            <a:gdLst/>
            <a:ahLst/>
            <a:cxnLst/>
            <a:rect l="l" t="t" r="r" b="b"/>
            <a:pathLst>
              <a:path w="9067766" h="2554011">
                <a:moveTo>
                  <a:pt x="0" y="0"/>
                </a:moveTo>
                <a:lnTo>
                  <a:pt x="9067766" y="0"/>
                </a:lnTo>
                <a:lnTo>
                  <a:pt x="9067766" y="2554010"/>
                </a:lnTo>
                <a:lnTo>
                  <a:pt x="0" y="2554010"/>
                </a:lnTo>
                <a:lnTo>
                  <a:pt x="0" y="0"/>
                </a:lnTo>
                <a:close/>
              </a:path>
            </a:pathLst>
          </a:custGeom>
          <a:blipFill>
            <a:blip r:embed="rId9"/>
            <a:stretch>
              <a:fillRect t="-83140" b="-83140"/>
            </a:stretch>
          </a:blipFill>
        </p:spPr>
        <p:txBody>
          <a:bodyPr/>
          <a:lstStyle/>
          <a:p>
            <a:endParaRPr lang="en-US"/>
          </a:p>
        </p:txBody>
      </p:sp>
      <p:sp>
        <p:nvSpPr>
          <p:cNvPr id="10" name="Freeform 10"/>
          <p:cNvSpPr/>
          <p:nvPr/>
        </p:nvSpPr>
        <p:spPr>
          <a:xfrm>
            <a:off x="15011238" y="2660335"/>
            <a:ext cx="3408040" cy="1955274"/>
          </a:xfrm>
          <a:custGeom>
            <a:avLst/>
            <a:gdLst/>
            <a:ahLst/>
            <a:cxnLst/>
            <a:rect l="l" t="t" r="r" b="b"/>
            <a:pathLst>
              <a:path w="3408040" h="1955274">
                <a:moveTo>
                  <a:pt x="0" y="0"/>
                </a:moveTo>
                <a:lnTo>
                  <a:pt x="3408040" y="0"/>
                </a:lnTo>
                <a:lnTo>
                  <a:pt x="3408040" y="1955275"/>
                </a:lnTo>
                <a:lnTo>
                  <a:pt x="0" y="1955275"/>
                </a:lnTo>
                <a:lnTo>
                  <a:pt x="0" y="0"/>
                </a:lnTo>
                <a:close/>
              </a:path>
            </a:pathLst>
          </a:custGeom>
          <a:blipFill>
            <a:blip r:embed="rId10"/>
            <a:stretch>
              <a:fillRect t="-66199" b="-66199"/>
            </a:stretch>
          </a:blipFill>
        </p:spPr>
        <p:txBody>
          <a:bodyPr/>
          <a:lstStyle/>
          <a:p>
            <a:endParaRPr lang="en-US"/>
          </a:p>
        </p:txBody>
      </p:sp>
      <p:sp>
        <p:nvSpPr>
          <p:cNvPr id="11" name="Freeform 11"/>
          <p:cNvSpPr/>
          <p:nvPr/>
        </p:nvSpPr>
        <p:spPr>
          <a:xfrm>
            <a:off x="-110578" y="2660335"/>
            <a:ext cx="5454709" cy="1955274"/>
          </a:xfrm>
          <a:custGeom>
            <a:avLst/>
            <a:gdLst/>
            <a:ahLst/>
            <a:cxnLst/>
            <a:rect l="l" t="t" r="r" b="b"/>
            <a:pathLst>
              <a:path w="5454709" h="1955274">
                <a:moveTo>
                  <a:pt x="0" y="0"/>
                </a:moveTo>
                <a:lnTo>
                  <a:pt x="5454709" y="0"/>
                </a:lnTo>
                <a:lnTo>
                  <a:pt x="5454709" y="1955275"/>
                </a:lnTo>
                <a:lnTo>
                  <a:pt x="0" y="1955275"/>
                </a:lnTo>
                <a:lnTo>
                  <a:pt x="0" y="0"/>
                </a:lnTo>
                <a:close/>
              </a:path>
            </a:pathLst>
          </a:custGeom>
          <a:blipFill>
            <a:blip r:embed="rId11"/>
            <a:stretch>
              <a:fillRect t="-101866" b="-170098"/>
            </a:stretch>
          </a:blipFill>
        </p:spPr>
        <p:txBody>
          <a:bodyPr/>
          <a:lstStyle/>
          <a:p>
            <a:endParaRPr lang="en-US"/>
          </a:p>
        </p:txBody>
      </p:sp>
      <p:sp>
        <p:nvSpPr>
          <p:cNvPr id="12" name="Freeform 12"/>
          <p:cNvSpPr/>
          <p:nvPr/>
        </p:nvSpPr>
        <p:spPr>
          <a:xfrm>
            <a:off x="4423305" y="2660335"/>
            <a:ext cx="6023859" cy="1955274"/>
          </a:xfrm>
          <a:custGeom>
            <a:avLst/>
            <a:gdLst/>
            <a:ahLst/>
            <a:cxnLst/>
            <a:rect l="l" t="t" r="r" b="b"/>
            <a:pathLst>
              <a:path w="6023859" h="1955274">
                <a:moveTo>
                  <a:pt x="0" y="0"/>
                </a:moveTo>
                <a:lnTo>
                  <a:pt x="6023860" y="0"/>
                </a:lnTo>
                <a:lnTo>
                  <a:pt x="6023860" y="1955275"/>
                </a:lnTo>
                <a:lnTo>
                  <a:pt x="0" y="1955275"/>
                </a:lnTo>
                <a:lnTo>
                  <a:pt x="0" y="0"/>
                </a:lnTo>
                <a:close/>
              </a:path>
            </a:pathLst>
          </a:custGeom>
          <a:blipFill>
            <a:blip r:embed="rId12"/>
            <a:stretch>
              <a:fillRect t="-65530" b="-65530"/>
            </a:stretch>
          </a:blipFill>
        </p:spPr>
        <p:txBody>
          <a:bodyPr/>
          <a:lstStyle/>
          <a:p>
            <a:endParaRPr lang="en-US"/>
          </a:p>
        </p:txBody>
      </p:sp>
      <p:sp>
        <p:nvSpPr>
          <p:cNvPr id="13" name="Freeform 13"/>
          <p:cNvSpPr/>
          <p:nvPr/>
        </p:nvSpPr>
        <p:spPr>
          <a:xfrm>
            <a:off x="9920531" y="2660335"/>
            <a:ext cx="5046151" cy="1955274"/>
          </a:xfrm>
          <a:custGeom>
            <a:avLst/>
            <a:gdLst/>
            <a:ahLst/>
            <a:cxnLst/>
            <a:rect l="l" t="t" r="r" b="b"/>
            <a:pathLst>
              <a:path w="5046151" h="1955274">
                <a:moveTo>
                  <a:pt x="0" y="0"/>
                </a:moveTo>
                <a:lnTo>
                  <a:pt x="5046152" y="0"/>
                </a:lnTo>
                <a:lnTo>
                  <a:pt x="5046152" y="1955275"/>
                </a:lnTo>
                <a:lnTo>
                  <a:pt x="0" y="1955275"/>
                </a:lnTo>
                <a:lnTo>
                  <a:pt x="0" y="0"/>
                </a:lnTo>
                <a:close/>
              </a:path>
            </a:pathLst>
          </a:custGeom>
          <a:blipFill>
            <a:blip r:embed="rId13"/>
            <a:stretch>
              <a:fillRect t="-66199" r="-20066" b="-66199"/>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0049" b="-40049"/>
            </a:stretch>
          </a:blipFill>
        </p:spPr>
        <p:txBody>
          <a:bodyPr/>
          <a:lstStyle/>
          <a:p>
            <a:endParaRPr lang="en-US"/>
          </a:p>
        </p:txBody>
      </p:sp>
      <p:grpSp>
        <p:nvGrpSpPr>
          <p:cNvPr id="3" name="Group 3"/>
          <p:cNvGrpSpPr/>
          <p:nvPr/>
        </p:nvGrpSpPr>
        <p:grpSpPr>
          <a:xfrm>
            <a:off x="0" y="-154510"/>
            <a:ext cx="18288000" cy="3175474"/>
            <a:chOff x="0" y="0"/>
            <a:chExt cx="9165809" cy="1591524"/>
          </a:xfrm>
        </p:grpSpPr>
        <p:sp>
          <p:nvSpPr>
            <p:cNvPr id="4" name="Freeform 4"/>
            <p:cNvSpPr/>
            <p:nvPr/>
          </p:nvSpPr>
          <p:spPr>
            <a:xfrm>
              <a:off x="0" y="0"/>
              <a:ext cx="9165809" cy="1591524"/>
            </a:xfrm>
            <a:custGeom>
              <a:avLst/>
              <a:gdLst/>
              <a:ahLst/>
              <a:cxnLst/>
              <a:rect l="l" t="t" r="r" b="b"/>
              <a:pathLst>
                <a:path w="9165809" h="1591524">
                  <a:moveTo>
                    <a:pt x="0" y="0"/>
                  </a:moveTo>
                  <a:lnTo>
                    <a:pt x="9165809" y="0"/>
                  </a:lnTo>
                  <a:lnTo>
                    <a:pt x="9165809" y="1591524"/>
                  </a:lnTo>
                  <a:lnTo>
                    <a:pt x="0" y="1591524"/>
                  </a:lnTo>
                  <a:close/>
                </a:path>
              </a:pathLst>
            </a:custGeom>
            <a:solidFill>
              <a:srgbClr val="202020">
                <a:alpha val="62745"/>
              </a:srgbClr>
            </a:solidFill>
          </p:spPr>
          <p:txBody>
            <a:bodyPr/>
            <a:lstStyle/>
            <a:p>
              <a:endParaRPr lang="en-US"/>
            </a:p>
          </p:txBody>
        </p:sp>
      </p:grpSp>
      <p:grpSp>
        <p:nvGrpSpPr>
          <p:cNvPr id="5" name="Group 5"/>
          <p:cNvGrpSpPr/>
          <p:nvPr/>
        </p:nvGrpSpPr>
        <p:grpSpPr>
          <a:xfrm>
            <a:off x="0" y="7231806"/>
            <a:ext cx="18288000" cy="3175618"/>
            <a:chOff x="0" y="0"/>
            <a:chExt cx="9435424" cy="1638414"/>
          </a:xfrm>
        </p:grpSpPr>
        <p:sp>
          <p:nvSpPr>
            <p:cNvPr id="6" name="Freeform 6"/>
            <p:cNvSpPr/>
            <p:nvPr/>
          </p:nvSpPr>
          <p:spPr>
            <a:xfrm>
              <a:off x="0" y="0"/>
              <a:ext cx="9435424" cy="1638414"/>
            </a:xfrm>
            <a:custGeom>
              <a:avLst/>
              <a:gdLst/>
              <a:ahLst/>
              <a:cxnLst/>
              <a:rect l="l" t="t" r="r" b="b"/>
              <a:pathLst>
                <a:path w="9435424" h="1638414">
                  <a:moveTo>
                    <a:pt x="0" y="0"/>
                  </a:moveTo>
                  <a:lnTo>
                    <a:pt x="9435424" y="0"/>
                  </a:lnTo>
                  <a:lnTo>
                    <a:pt x="9435424" y="1638414"/>
                  </a:lnTo>
                  <a:lnTo>
                    <a:pt x="0" y="1638414"/>
                  </a:lnTo>
                  <a:close/>
                </a:path>
              </a:pathLst>
            </a:custGeom>
            <a:solidFill>
              <a:srgbClr val="202020">
                <a:alpha val="62745"/>
              </a:srgbClr>
            </a:solidFill>
          </p:spPr>
          <p:txBody>
            <a:bodyPr/>
            <a:lstStyle/>
            <a:p>
              <a:endParaRPr lang="en-US"/>
            </a:p>
          </p:txBody>
        </p:sp>
      </p:grpSp>
      <p:sp>
        <p:nvSpPr>
          <p:cNvPr id="7" name="Freeform 7"/>
          <p:cNvSpPr/>
          <p:nvPr/>
        </p:nvSpPr>
        <p:spPr>
          <a:xfrm>
            <a:off x="6298808" y="2304022"/>
            <a:ext cx="5754646" cy="5743091"/>
          </a:xfrm>
          <a:custGeom>
            <a:avLst/>
            <a:gdLst/>
            <a:ahLst/>
            <a:cxnLst/>
            <a:rect l="l" t="t" r="r" b="b"/>
            <a:pathLst>
              <a:path w="5754646" h="5743091">
                <a:moveTo>
                  <a:pt x="0" y="0"/>
                </a:moveTo>
                <a:lnTo>
                  <a:pt x="5754647" y="0"/>
                </a:lnTo>
                <a:lnTo>
                  <a:pt x="5754647" y="5743090"/>
                </a:lnTo>
                <a:lnTo>
                  <a:pt x="0" y="5743090"/>
                </a:lnTo>
                <a:lnTo>
                  <a:pt x="0" y="0"/>
                </a:lnTo>
                <a:close/>
              </a:path>
            </a:pathLst>
          </a:custGeom>
          <a:blipFill>
            <a:blip r:embed="rId3"/>
            <a:stretch>
              <a:fillRect/>
            </a:stretch>
          </a:blipFill>
        </p:spPr>
        <p:txBody>
          <a:bodyPr/>
          <a:lstStyle/>
          <a:p>
            <a:endParaRPr lang="en-US"/>
          </a:p>
        </p:txBody>
      </p:sp>
      <p:sp>
        <p:nvSpPr>
          <p:cNvPr id="8" name="Freeform 8"/>
          <p:cNvSpPr/>
          <p:nvPr/>
        </p:nvSpPr>
        <p:spPr>
          <a:xfrm>
            <a:off x="6298808" y="2271955"/>
            <a:ext cx="5754646" cy="5743091"/>
          </a:xfrm>
          <a:custGeom>
            <a:avLst/>
            <a:gdLst/>
            <a:ahLst/>
            <a:cxnLst/>
            <a:rect l="l" t="t" r="r" b="b"/>
            <a:pathLst>
              <a:path w="5754646" h="5743091">
                <a:moveTo>
                  <a:pt x="0" y="0"/>
                </a:moveTo>
                <a:lnTo>
                  <a:pt x="5754647" y="0"/>
                </a:lnTo>
                <a:lnTo>
                  <a:pt x="5754647" y="5743090"/>
                </a:lnTo>
                <a:lnTo>
                  <a:pt x="0" y="5743090"/>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6404346" y="2403846"/>
            <a:ext cx="5479308" cy="547930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6F6">
                <a:alpha val="84706"/>
              </a:srgbClr>
            </a:solidFill>
          </p:spPr>
          <p:txBody>
            <a:bodyPr/>
            <a:lstStyle/>
            <a:p>
              <a:endParaRPr lang="en-US"/>
            </a:p>
          </p:txBody>
        </p:sp>
      </p:grpSp>
      <p:sp>
        <p:nvSpPr>
          <p:cNvPr id="11" name="Freeform 11"/>
          <p:cNvSpPr/>
          <p:nvPr/>
        </p:nvSpPr>
        <p:spPr>
          <a:xfrm>
            <a:off x="6121529" y="2271955"/>
            <a:ext cx="6202089" cy="5896080"/>
          </a:xfrm>
          <a:custGeom>
            <a:avLst/>
            <a:gdLst/>
            <a:ahLst/>
            <a:cxnLst/>
            <a:rect l="l" t="t" r="r" b="b"/>
            <a:pathLst>
              <a:path w="6202089" h="5896080">
                <a:moveTo>
                  <a:pt x="0" y="0"/>
                </a:moveTo>
                <a:lnTo>
                  <a:pt x="6202089" y="0"/>
                </a:lnTo>
                <a:lnTo>
                  <a:pt x="6202089" y="5896080"/>
                </a:lnTo>
                <a:lnTo>
                  <a:pt x="0" y="5896080"/>
                </a:lnTo>
                <a:lnTo>
                  <a:pt x="0" y="0"/>
                </a:lnTo>
                <a:close/>
              </a:path>
            </a:pathLst>
          </a:custGeom>
          <a:blipFill>
            <a:blip r:embed="rId4">
              <a:alphaModFix amt="75000"/>
            </a:blip>
            <a:stretch>
              <a:fillRect l="-29879" t="-25145" r="-27981" b="-40908"/>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3418" y="-14437940"/>
            <a:ext cx="18825882" cy="31414852"/>
          </a:xfrm>
          <a:custGeom>
            <a:avLst/>
            <a:gdLst/>
            <a:ahLst/>
            <a:cxnLst/>
            <a:rect l="l" t="t" r="r" b="b"/>
            <a:pathLst>
              <a:path w="18825882" h="31414852">
                <a:moveTo>
                  <a:pt x="0" y="0"/>
                </a:moveTo>
                <a:lnTo>
                  <a:pt x="18825883" y="0"/>
                </a:lnTo>
                <a:lnTo>
                  <a:pt x="18825883" y="31414852"/>
                </a:lnTo>
                <a:lnTo>
                  <a:pt x="0" y="31414852"/>
                </a:lnTo>
                <a:lnTo>
                  <a:pt x="0" y="0"/>
                </a:lnTo>
                <a:close/>
              </a:path>
            </a:pathLst>
          </a:custGeom>
          <a:blipFill>
            <a:blip r:embed="rId2">
              <a:alphaModFix amt="50000"/>
            </a:blip>
            <a:stretch>
              <a:fillRect l="-61247" r="-61247"/>
            </a:stretch>
          </a:blipFill>
        </p:spPr>
        <p:txBody>
          <a:bodyPr/>
          <a:lstStyle/>
          <a:p>
            <a:endParaRPr lang="en-US"/>
          </a:p>
        </p:txBody>
      </p:sp>
      <p:sp>
        <p:nvSpPr>
          <p:cNvPr id="3" name="Freeform 3"/>
          <p:cNvSpPr/>
          <p:nvPr/>
        </p:nvSpPr>
        <p:spPr>
          <a:xfrm>
            <a:off x="2760915" y="280863"/>
            <a:ext cx="12766170" cy="9725274"/>
          </a:xfrm>
          <a:custGeom>
            <a:avLst/>
            <a:gdLst/>
            <a:ahLst/>
            <a:cxnLst/>
            <a:rect l="l" t="t" r="r" b="b"/>
            <a:pathLst>
              <a:path w="12766170" h="9725274">
                <a:moveTo>
                  <a:pt x="0" y="0"/>
                </a:moveTo>
                <a:lnTo>
                  <a:pt x="12766170" y="0"/>
                </a:lnTo>
                <a:lnTo>
                  <a:pt x="12766170" y="9725274"/>
                </a:lnTo>
                <a:lnTo>
                  <a:pt x="0" y="9725274"/>
                </a:lnTo>
                <a:lnTo>
                  <a:pt x="0" y="0"/>
                </a:lnTo>
                <a:close/>
              </a:path>
            </a:pathLst>
          </a:custGeom>
          <a:blipFill>
            <a:blip r:embed="rId3">
              <a:alphaModFix amt="90000"/>
            </a:blip>
            <a:stretch>
              <a:fillRect l="-24558" t="-20648" r="-33786" b="-14697"/>
            </a:stretch>
          </a:blipFill>
          <a:ln w="38100" cap="sq">
            <a:solidFill>
              <a:srgbClr val="000000">
                <a:alpha val="89804"/>
              </a:srgbClr>
            </a:solidFill>
            <a:prstDash val="solid"/>
            <a:miter/>
          </a:ln>
        </p:spPr>
        <p:txBody>
          <a:bodyPr/>
          <a:lstStyle/>
          <a:p>
            <a:endParaRPr lang="en-US"/>
          </a:p>
        </p:txBody>
      </p:sp>
      <p:grpSp>
        <p:nvGrpSpPr>
          <p:cNvPr id="4" name="Group 4"/>
          <p:cNvGrpSpPr/>
          <p:nvPr/>
        </p:nvGrpSpPr>
        <p:grpSpPr>
          <a:xfrm>
            <a:off x="3040878" y="4300195"/>
            <a:ext cx="2758445" cy="2773587"/>
            <a:chOff x="0" y="0"/>
            <a:chExt cx="1034800" cy="1040480"/>
          </a:xfrm>
        </p:grpSpPr>
        <p:sp>
          <p:nvSpPr>
            <p:cNvPr id="5" name="Freeform 5"/>
            <p:cNvSpPr/>
            <p:nvPr/>
          </p:nvSpPr>
          <p:spPr>
            <a:xfrm>
              <a:off x="0" y="0"/>
              <a:ext cx="1034800" cy="1040480"/>
            </a:xfrm>
            <a:custGeom>
              <a:avLst/>
              <a:gdLst/>
              <a:ahLst/>
              <a:cxnLst/>
              <a:rect l="l" t="t" r="r" b="b"/>
              <a:pathLst>
                <a:path w="1034800" h="1040480">
                  <a:moveTo>
                    <a:pt x="0" y="0"/>
                  </a:moveTo>
                  <a:lnTo>
                    <a:pt x="1034800" y="0"/>
                  </a:lnTo>
                  <a:lnTo>
                    <a:pt x="1034800" y="1040480"/>
                  </a:lnTo>
                  <a:lnTo>
                    <a:pt x="0" y="1040480"/>
                  </a:lnTo>
                  <a:close/>
                </a:path>
              </a:pathLst>
            </a:custGeom>
            <a:solidFill>
              <a:srgbClr val="000000">
                <a:alpha val="0"/>
              </a:srgbClr>
            </a:solidFill>
            <a:ln w="19050" cap="sq">
              <a:solidFill>
                <a:srgbClr val="F5F6F8"/>
              </a:solidFill>
              <a:prstDash val="solid"/>
              <a:miter/>
            </a:ln>
          </p:spPr>
          <p:txBody>
            <a:bodyPr/>
            <a:lstStyle/>
            <a:p>
              <a:endParaRPr lang="en-US"/>
            </a:p>
          </p:txBody>
        </p:sp>
        <p:sp>
          <p:nvSpPr>
            <p:cNvPr id="6" name="TextBox 6"/>
            <p:cNvSpPr txBox="1"/>
            <p:nvPr/>
          </p:nvSpPr>
          <p:spPr>
            <a:xfrm>
              <a:off x="0" y="-19050"/>
              <a:ext cx="1034800" cy="1059530"/>
            </a:xfrm>
            <a:prstGeom prst="rect">
              <a:avLst/>
            </a:prstGeom>
          </p:spPr>
          <p:txBody>
            <a:bodyPr lIns="32059" tIns="32059" rIns="32059" bIns="32059" rtlCol="0" anchor="ctr"/>
            <a:lstStyle/>
            <a:p>
              <a:pPr algn="ctr">
                <a:lnSpc>
                  <a:spcPts val="1246"/>
                </a:lnSpc>
              </a:pPr>
              <a:endParaRPr/>
            </a:p>
          </p:txBody>
        </p:sp>
      </p:grpSp>
      <p:grpSp>
        <p:nvGrpSpPr>
          <p:cNvPr id="7" name="Group 7"/>
          <p:cNvGrpSpPr/>
          <p:nvPr/>
        </p:nvGrpSpPr>
        <p:grpSpPr>
          <a:xfrm>
            <a:off x="8425814" y="2362996"/>
            <a:ext cx="902726" cy="896283"/>
            <a:chOff x="0" y="0"/>
            <a:chExt cx="338648" cy="336231"/>
          </a:xfrm>
        </p:grpSpPr>
        <p:sp>
          <p:nvSpPr>
            <p:cNvPr id="8" name="Freeform 8"/>
            <p:cNvSpPr/>
            <p:nvPr/>
          </p:nvSpPr>
          <p:spPr>
            <a:xfrm>
              <a:off x="0" y="0"/>
              <a:ext cx="338648" cy="336231"/>
            </a:xfrm>
            <a:custGeom>
              <a:avLst/>
              <a:gdLst/>
              <a:ahLst/>
              <a:cxnLst/>
              <a:rect l="l" t="t" r="r" b="b"/>
              <a:pathLst>
                <a:path w="338648" h="336231">
                  <a:moveTo>
                    <a:pt x="0" y="0"/>
                  </a:moveTo>
                  <a:lnTo>
                    <a:pt x="338648" y="0"/>
                  </a:lnTo>
                  <a:lnTo>
                    <a:pt x="338648" y="336231"/>
                  </a:lnTo>
                  <a:lnTo>
                    <a:pt x="0" y="336231"/>
                  </a:lnTo>
                  <a:close/>
                </a:path>
              </a:pathLst>
            </a:custGeom>
            <a:solidFill>
              <a:srgbClr val="000000">
                <a:alpha val="0"/>
              </a:srgbClr>
            </a:solidFill>
            <a:ln w="19050" cap="sq">
              <a:solidFill>
                <a:srgbClr val="F5F6F8"/>
              </a:solidFill>
              <a:prstDash val="solid"/>
              <a:miter/>
            </a:ln>
          </p:spPr>
          <p:txBody>
            <a:bodyPr/>
            <a:lstStyle/>
            <a:p>
              <a:endParaRPr lang="en-US"/>
            </a:p>
          </p:txBody>
        </p:sp>
        <p:sp>
          <p:nvSpPr>
            <p:cNvPr id="9" name="TextBox 9"/>
            <p:cNvSpPr txBox="1"/>
            <p:nvPr/>
          </p:nvSpPr>
          <p:spPr>
            <a:xfrm>
              <a:off x="0" y="-19050"/>
              <a:ext cx="338648" cy="355281"/>
            </a:xfrm>
            <a:prstGeom prst="rect">
              <a:avLst/>
            </a:prstGeom>
          </p:spPr>
          <p:txBody>
            <a:bodyPr lIns="32059" tIns="32059" rIns="32059" bIns="32059" rtlCol="0" anchor="ctr"/>
            <a:lstStyle/>
            <a:p>
              <a:pPr algn="ctr">
                <a:lnSpc>
                  <a:spcPts val="1246"/>
                </a:lnSpc>
              </a:pPr>
              <a:endParaRPr/>
            </a:p>
          </p:txBody>
        </p:sp>
      </p:grpSp>
      <p:grpSp>
        <p:nvGrpSpPr>
          <p:cNvPr id="10" name="Group 10"/>
          <p:cNvGrpSpPr/>
          <p:nvPr/>
        </p:nvGrpSpPr>
        <p:grpSpPr>
          <a:xfrm>
            <a:off x="7104122" y="7540513"/>
            <a:ext cx="1321692" cy="1592769"/>
            <a:chOff x="0" y="0"/>
            <a:chExt cx="495818" cy="597510"/>
          </a:xfrm>
        </p:grpSpPr>
        <p:sp>
          <p:nvSpPr>
            <p:cNvPr id="11" name="Freeform 11"/>
            <p:cNvSpPr/>
            <p:nvPr/>
          </p:nvSpPr>
          <p:spPr>
            <a:xfrm>
              <a:off x="0" y="0"/>
              <a:ext cx="495818" cy="597510"/>
            </a:xfrm>
            <a:custGeom>
              <a:avLst/>
              <a:gdLst/>
              <a:ahLst/>
              <a:cxnLst/>
              <a:rect l="l" t="t" r="r" b="b"/>
              <a:pathLst>
                <a:path w="495818" h="597510">
                  <a:moveTo>
                    <a:pt x="0" y="0"/>
                  </a:moveTo>
                  <a:lnTo>
                    <a:pt x="495818" y="0"/>
                  </a:lnTo>
                  <a:lnTo>
                    <a:pt x="495818" y="597510"/>
                  </a:lnTo>
                  <a:lnTo>
                    <a:pt x="0" y="597510"/>
                  </a:lnTo>
                  <a:close/>
                </a:path>
              </a:pathLst>
            </a:custGeom>
            <a:solidFill>
              <a:srgbClr val="000000">
                <a:alpha val="0"/>
              </a:srgbClr>
            </a:solidFill>
            <a:ln w="19050" cap="sq">
              <a:solidFill>
                <a:srgbClr val="F5F6F8"/>
              </a:solidFill>
              <a:prstDash val="solid"/>
              <a:miter/>
            </a:ln>
          </p:spPr>
          <p:txBody>
            <a:bodyPr/>
            <a:lstStyle/>
            <a:p>
              <a:endParaRPr lang="en-US"/>
            </a:p>
          </p:txBody>
        </p:sp>
        <p:sp>
          <p:nvSpPr>
            <p:cNvPr id="12" name="TextBox 12"/>
            <p:cNvSpPr txBox="1"/>
            <p:nvPr/>
          </p:nvSpPr>
          <p:spPr>
            <a:xfrm>
              <a:off x="0" y="-19050"/>
              <a:ext cx="495818" cy="616560"/>
            </a:xfrm>
            <a:prstGeom prst="rect">
              <a:avLst/>
            </a:prstGeom>
          </p:spPr>
          <p:txBody>
            <a:bodyPr lIns="32059" tIns="32059" rIns="32059" bIns="32059" rtlCol="0" anchor="ctr"/>
            <a:lstStyle/>
            <a:p>
              <a:pPr algn="ctr">
                <a:lnSpc>
                  <a:spcPts val="1246"/>
                </a:lnSpc>
              </a:pPr>
              <a:endParaRPr/>
            </a:p>
          </p:txBody>
        </p:sp>
      </p:grpSp>
      <p:grpSp>
        <p:nvGrpSpPr>
          <p:cNvPr id="13" name="Group 13"/>
          <p:cNvGrpSpPr/>
          <p:nvPr/>
        </p:nvGrpSpPr>
        <p:grpSpPr>
          <a:xfrm>
            <a:off x="9036600" y="3423259"/>
            <a:ext cx="3301761" cy="3363530"/>
            <a:chOff x="0" y="0"/>
            <a:chExt cx="1238619" cy="1261791"/>
          </a:xfrm>
        </p:grpSpPr>
        <p:sp>
          <p:nvSpPr>
            <p:cNvPr id="14" name="Freeform 14"/>
            <p:cNvSpPr/>
            <p:nvPr/>
          </p:nvSpPr>
          <p:spPr>
            <a:xfrm>
              <a:off x="0" y="0"/>
              <a:ext cx="1238619" cy="1261791"/>
            </a:xfrm>
            <a:custGeom>
              <a:avLst/>
              <a:gdLst/>
              <a:ahLst/>
              <a:cxnLst/>
              <a:rect l="l" t="t" r="r" b="b"/>
              <a:pathLst>
                <a:path w="1238619" h="1261791">
                  <a:moveTo>
                    <a:pt x="0" y="0"/>
                  </a:moveTo>
                  <a:lnTo>
                    <a:pt x="1238619" y="0"/>
                  </a:lnTo>
                  <a:lnTo>
                    <a:pt x="1238619" y="1261791"/>
                  </a:lnTo>
                  <a:lnTo>
                    <a:pt x="0" y="1261791"/>
                  </a:lnTo>
                  <a:close/>
                </a:path>
              </a:pathLst>
            </a:custGeom>
            <a:solidFill>
              <a:srgbClr val="000000">
                <a:alpha val="0"/>
              </a:srgbClr>
            </a:solidFill>
            <a:ln w="19050" cap="sq">
              <a:solidFill>
                <a:srgbClr val="F5F6F8"/>
              </a:solidFill>
              <a:prstDash val="solid"/>
              <a:miter/>
            </a:ln>
          </p:spPr>
          <p:txBody>
            <a:bodyPr/>
            <a:lstStyle/>
            <a:p>
              <a:endParaRPr lang="en-US"/>
            </a:p>
          </p:txBody>
        </p:sp>
        <p:sp>
          <p:nvSpPr>
            <p:cNvPr id="15" name="TextBox 15"/>
            <p:cNvSpPr txBox="1"/>
            <p:nvPr/>
          </p:nvSpPr>
          <p:spPr>
            <a:xfrm>
              <a:off x="0" y="-19050"/>
              <a:ext cx="1238619" cy="1280841"/>
            </a:xfrm>
            <a:prstGeom prst="rect">
              <a:avLst/>
            </a:prstGeom>
          </p:spPr>
          <p:txBody>
            <a:bodyPr lIns="32059" tIns="32059" rIns="32059" bIns="32059" rtlCol="0" anchor="ctr"/>
            <a:lstStyle/>
            <a:p>
              <a:pPr algn="ctr">
                <a:lnSpc>
                  <a:spcPts val="1246"/>
                </a:lnSpc>
              </a:pPr>
              <a:endParaRPr/>
            </a:p>
          </p:txBody>
        </p:sp>
      </p:grpSp>
      <p:sp>
        <p:nvSpPr>
          <p:cNvPr id="16" name="TextBox 16"/>
          <p:cNvSpPr txBox="1"/>
          <p:nvPr/>
        </p:nvSpPr>
        <p:spPr>
          <a:xfrm>
            <a:off x="9030748" y="8501611"/>
            <a:ext cx="2197590" cy="399539"/>
          </a:xfrm>
          <a:prstGeom prst="rect">
            <a:avLst/>
          </a:prstGeom>
        </p:spPr>
        <p:txBody>
          <a:bodyPr lIns="0" tIns="0" rIns="0" bIns="0" rtlCol="0" anchor="t">
            <a:spAutoFit/>
          </a:bodyPr>
          <a:lstStyle/>
          <a:p>
            <a:pPr algn="l">
              <a:lnSpc>
                <a:spcPts val="3066"/>
              </a:lnSpc>
            </a:pPr>
            <a:r>
              <a:rPr lang="en-US" sz="2787">
                <a:solidFill>
                  <a:srgbClr val="FFFFFF"/>
                </a:solidFill>
                <a:latin typeface="Nourd"/>
              </a:rPr>
              <a:t>Copper Cove</a:t>
            </a:r>
          </a:p>
        </p:txBody>
      </p:sp>
      <p:sp>
        <p:nvSpPr>
          <p:cNvPr id="17" name="TextBox 17"/>
          <p:cNvSpPr txBox="1"/>
          <p:nvPr/>
        </p:nvSpPr>
        <p:spPr>
          <a:xfrm>
            <a:off x="3473618" y="2033619"/>
            <a:ext cx="1898486" cy="1549095"/>
          </a:xfrm>
          <a:prstGeom prst="rect">
            <a:avLst/>
          </a:prstGeom>
        </p:spPr>
        <p:txBody>
          <a:bodyPr lIns="0" tIns="0" rIns="0" bIns="0" rtlCol="0" anchor="t">
            <a:spAutoFit/>
          </a:bodyPr>
          <a:lstStyle/>
          <a:p>
            <a:pPr algn="l">
              <a:lnSpc>
                <a:spcPts val="3066"/>
              </a:lnSpc>
            </a:pPr>
            <a:r>
              <a:rPr lang="en-US" sz="2787">
                <a:solidFill>
                  <a:srgbClr val="FFFFFF"/>
                </a:solidFill>
                <a:latin typeface="Nourd"/>
              </a:rPr>
              <a:t>Jenny Lind</a:t>
            </a:r>
          </a:p>
          <a:p>
            <a:pPr algn="l">
              <a:lnSpc>
                <a:spcPts val="3066"/>
              </a:lnSpc>
            </a:pPr>
            <a:r>
              <a:rPr lang="en-US" sz="2787">
                <a:solidFill>
                  <a:srgbClr val="FFFFFF"/>
                </a:solidFill>
                <a:latin typeface="Nourd"/>
              </a:rPr>
              <a:t>La Contenta</a:t>
            </a:r>
          </a:p>
          <a:p>
            <a:pPr algn="l">
              <a:lnSpc>
                <a:spcPts val="3066"/>
              </a:lnSpc>
            </a:pPr>
            <a:r>
              <a:rPr lang="en-US" sz="2787">
                <a:solidFill>
                  <a:srgbClr val="FFFFFF"/>
                </a:solidFill>
                <a:latin typeface="Nourd"/>
              </a:rPr>
              <a:t>Wallace</a:t>
            </a:r>
          </a:p>
          <a:p>
            <a:pPr algn="l">
              <a:lnSpc>
                <a:spcPts val="3066"/>
              </a:lnSpc>
            </a:pPr>
            <a:r>
              <a:rPr lang="en-US" sz="2787">
                <a:solidFill>
                  <a:srgbClr val="FFFFFF"/>
                </a:solidFill>
                <a:latin typeface="Nourd"/>
              </a:rPr>
              <a:t>Southworth</a:t>
            </a:r>
          </a:p>
        </p:txBody>
      </p:sp>
      <p:sp>
        <p:nvSpPr>
          <p:cNvPr id="18" name="TextBox 18"/>
          <p:cNvSpPr txBox="1"/>
          <p:nvPr/>
        </p:nvSpPr>
        <p:spPr>
          <a:xfrm>
            <a:off x="7522597" y="1095395"/>
            <a:ext cx="1781865" cy="782724"/>
          </a:xfrm>
          <a:prstGeom prst="rect">
            <a:avLst/>
          </a:prstGeom>
        </p:spPr>
        <p:txBody>
          <a:bodyPr lIns="0" tIns="0" rIns="0" bIns="0" rtlCol="0" anchor="t">
            <a:spAutoFit/>
          </a:bodyPr>
          <a:lstStyle/>
          <a:p>
            <a:pPr algn="l">
              <a:lnSpc>
                <a:spcPts val="3066"/>
              </a:lnSpc>
            </a:pPr>
            <a:r>
              <a:rPr lang="en-US" sz="2787">
                <a:solidFill>
                  <a:srgbClr val="FFFFFF"/>
                </a:solidFill>
                <a:latin typeface="Nourd"/>
              </a:rPr>
              <a:t>West Point</a:t>
            </a:r>
          </a:p>
          <a:p>
            <a:pPr algn="l">
              <a:lnSpc>
                <a:spcPts val="3066"/>
              </a:lnSpc>
            </a:pPr>
            <a:r>
              <a:rPr lang="en-US" sz="2787">
                <a:solidFill>
                  <a:srgbClr val="FFFFFF"/>
                </a:solidFill>
                <a:latin typeface="Nourd"/>
              </a:rPr>
              <a:t>Wilseyville</a:t>
            </a:r>
          </a:p>
        </p:txBody>
      </p:sp>
      <p:sp>
        <p:nvSpPr>
          <p:cNvPr id="19" name="AutoShape 19"/>
          <p:cNvSpPr/>
          <p:nvPr/>
        </p:nvSpPr>
        <p:spPr>
          <a:xfrm flipH="1">
            <a:off x="4420100" y="3582714"/>
            <a:ext cx="2760" cy="717481"/>
          </a:xfrm>
          <a:prstGeom prst="line">
            <a:avLst/>
          </a:prstGeom>
          <a:ln w="9525" cap="flat">
            <a:solidFill>
              <a:srgbClr val="FFFFFF"/>
            </a:solidFill>
            <a:prstDash val="solid"/>
            <a:headEnd type="none" w="sm" len="sm"/>
            <a:tailEnd type="none" w="sm" len="sm"/>
          </a:ln>
        </p:spPr>
        <p:txBody>
          <a:bodyPr/>
          <a:lstStyle/>
          <a:p>
            <a:endParaRPr lang="en-US"/>
          </a:p>
        </p:txBody>
      </p:sp>
      <p:sp>
        <p:nvSpPr>
          <p:cNvPr id="20" name="AutoShape 20"/>
          <p:cNvSpPr/>
          <p:nvPr/>
        </p:nvSpPr>
        <p:spPr>
          <a:xfrm>
            <a:off x="8413529" y="1878119"/>
            <a:ext cx="463648" cy="484876"/>
          </a:xfrm>
          <a:prstGeom prst="line">
            <a:avLst/>
          </a:prstGeom>
          <a:ln w="9525" cap="flat">
            <a:solidFill>
              <a:srgbClr val="FFFFFF"/>
            </a:solidFill>
            <a:prstDash val="solid"/>
            <a:headEnd type="none" w="sm" len="sm"/>
            <a:tailEnd type="none" w="sm" len="sm"/>
          </a:ln>
        </p:spPr>
        <p:txBody>
          <a:bodyPr/>
          <a:lstStyle/>
          <a:p>
            <a:endParaRPr lang="en-US"/>
          </a:p>
        </p:txBody>
      </p:sp>
      <p:sp>
        <p:nvSpPr>
          <p:cNvPr id="21" name="AutoShape 21"/>
          <p:cNvSpPr/>
          <p:nvPr/>
        </p:nvSpPr>
        <p:spPr>
          <a:xfrm flipH="1">
            <a:off x="12338361" y="5105023"/>
            <a:ext cx="316609" cy="0"/>
          </a:xfrm>
          <a:prstGeom prst="line">
            <a:avLst/>
          </a:prstGeom>
          <a:ln w="9525" cap="flat">
            <a:solidFill>
              <a:srgbClr val="FFFFFF"/>
            </a:solidFill>
            <a:prstDash val="solid"/>
            <a:headEnd type="none" w="sm" len="sm"/>
            <a:tailEnd type="none" w="sm" len="sm"/>
          </a:ln>
        </p:spPr>
        <p:txBody>
          <a:bodyPr/>
          <a:lstStyle/>
          <a:p>
            <a:endParaRPr lang="en-US"/>
          </a:p>
        </p:txBody>
      </p:sp>
      <p:sp>
        <p:nvSpPr>
          <p:cNvPr id="22" name="AutoShape 22"/>
          <p:cNvSpPr/>
          <p:nvPr/>
        </p:nvSpPr>
        <p:spPr>
          <a:xfrm flipH="1" flipV="1">
            <a:off x="8425814" y="8336897"/>
            <a:ext cx="604934" cy="354958"/>
          </a:xfrm>
          <a:prstGeom prst="line">
            <a:avLst/>
          </a:prstGeom>
          <a:ln w="9525" cap="flat">
            <a:solidFill>
              <a:srgbClr val="FFFFFF"/>
            </a:solidFill>
            <a:prstDash val="solid"/>
            <a:headEnd type="none" w="sm" len="sm"/>
            <a:tailEnd type="none" w="sm" len="sm"/>
          </a:ln>
        </p:spPr>
        <p:txBody>
          <a:bodyPr/>
          <a:lstStyle/>
          <a:p>
            <a:endParaRPr lang="en-US"/>
          </a:p>
        </p:txBody>
      </p:sp>
      <p:sp>
        <p:nvSpPr>
          <p:cNvPr id="23" name="TextBox 23"/>
          <p:cNvSpPr txBox="1"/>
          <p:nvPr/>
        </p:nvSpPr>
        <p:spPr>
          <a:xfrm>
            <a:off x="12654970" y="3956815"/>
            <a:ext cx="2486020" cy="2315466"/>
          </a:xfrm>
          <a:prstGeom prst="rect">
            <a:avLst/>
          </a:prstGeom>
        </p:spPr>
        <p:txBody>
          <a:bodyPr lIns="0" tIns="0" rIns="0" bIns="0" rtlCol="0" anchor="t">
            <a:spAutoFit/>
          </a:bodyPr>
          <a:lstStyle/>
          <a:p>
            <a:pPr algn="l">
              <a:lnSpc>
                <a:spcPts val="3066"/>
              </a:lnSpc>
            </a:pPr>
            <a:r>
              <a:rPr lang="en-US" sz="2787">
                <a:solidFill>
                  <a:srgbClr val="FFFFFF"/>
                </a:solidFill>
                <a:latin typeface="Nourd"/>
              </a:rPr>
              <a:t>Ebbetts Pass</a:t>
            </a:r>
          </a:p>
          <a:p>
            <a:pPr algn="l">
              <a:lnSpc>
                <a:spcPts val="3066"/>
              </a:lnSpc>
            </a:pPr>
            <a:r>
              <a:rPr lang="en-US" sz="2787">
                <a:solidFill>
                  <a:srgbClr val="FFFFFF"/>
                </a:solidFill>
                <a:latin typeface="Nourd"/>
              </a:rPr>
              <a:t>Sheep Ranch</a:t>
            </a:r>
          </a:p>
          <a:p>
            <a:pPr algn="l">
              <a:lnSpc>
                <a:spcPts val="3066"/>
              </a:lnSpc>
            </a:pPr>
            <a:r>
              <a:rPr lang="en-US" sz="2787">
                <a:solidFill>
                  <a:srgbClr val="FFFFFF"/>
                </a:solidFill>
                <a:latin typeface="Nourd"/>
              </a:rPr>
              <a:t>Vallecito</a:t>
            </a:r>
          </a:p>
          <a:p>
            <a:pPr algn="l">
              <a:lnSpc>
                <a:spcPts val="3066"/>
              </a:lnSpc>
            </a:pPr>
            <a:r>
              <a:rPr lang="en-US" sz="2787">
                <a:solidFill>
                  <a:srgbClr val="FFFFFF"/>
                </a:solidFill>
                <a:latin typeface="Nourd"/>
              </a:rPr>
              <a:t>Douglas Flat</a:t>
            </a:r>
          </a:p>
          <a:p>
            <a:pPr algn="l">
              <a:lnSpc>
                <a:spcPts val="3066"/>
              </a:lnSpc>
            </a:pPr>
            <a:r>
              <a:rPr lang="en-US" sz="2787">
                <a:solidFill>
                  <a:srgbClr val="FFFFFF"/>
                </a:solidFill>
                <a:latin typeface="Nourd"/>
              </a:rPr>
              <a:t>Indian Rock</a:t>
            </a:r>
          </a:p>
          <a:p>
            <a:pPr algn="l">
              <a:lnSpc>
                <a:spcPts val="3066"/>
              </a:lnSpc>
            </a:pPr>
            <a:r>
              <a:rPr lang="en-US" sz="2787">
                <a:solidFill>
                  <a:srgbClr val="FFFFFF"/>
                </a:solidFill>
                <a:latin typeface="Nourd"/>
              </a:rPr>
              <a:t>Six Mile Village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1345" y="-8168822"/>
            <a:ext cx="32856730" cy="25373943"/>
          </a:xfrm>
          <a:custGeom>
            <a:avLst/>
            <a:gdLst/>
            <a:ahLst/>
            <a:cxnLst/>
            <a:rect l="l" t="t" r="r" b="b"/>
            <a:pathLst>
              <a:path w="32856730" h="25373943">
                <a:moveTo>
                  <a:pt x="0" y="0"/>
                </a:moveTo>
                <a:lnTo>
                  <a:pt x="32856730" y="0"/>
                </a:lnTo>
                <a:lnTo>
                  <a:pt x="32856730" y="25373944"/>
                </a:lnTo>
                <a:lnTo>
                  <a:pt x="0" y="25373944"/>
                </a:lnTo>
                <a:lnTo>
                  <a:pt x="0" y="0"/>
                </a:lnTo>
                <a:close/>
              </a:path>
            </a:pathLst>
          </a:custGeom>
          <a:blipFill>
            <a:blip r:embed="rId2">
              <a:alphaModFix amt="50000"/>
            </a:blip>
            <a:stretch>
              <a:fillRect t="-13641" r="-26315" b="-9033"/>
            </a:stretch>
          </a:blipFill>
        </p:spPr>
        <p:txBody>
          <a:bodyPr/>
          <a:lstStyle/>
          <a:p>
            <a:endParaRPr lang="en-US"/>
          </a:p>
        </p:txBody>
      </p:sp>
      <p:grpSp>
        <p:nvGrpSpPr>
          <p:cNvPr id="3" name="Group 3"/>
          <p:cNvGrpSpPr/>
          <p:nvPr/>
        </p:nvGrpSpPr>
        <p:grpSpPr>
          <a:xfrm>
            <a:off x="0" y="-117316"/>
            <a:ext cx="5223851" cy="10521631"/>
            <a:chOff x="0" y="0"/>
            <a:chExt cx="6965134" cy="14028842"/>
          </a:xfrm>
        </p:grpSpPr>
        <p:pic>
          <p:nvPicPr>
            <p:cNvPr id="4" name="Picture 4"/>
            <p:cNvPicPr>
              <a:picLocks noChangeAspect="1"/>
            </p:cNvPicPr>
            <p:nvPr/>
          </p:nvPicPr>
          <p:blipFill>
            <a:blip r:embed="rId3"/>
            <a:srcRect t="8682" r="44531" b="8682"/>
            <a:stretch>
              <a:fillRect/>
            </a:stretch>
          </p:blipFill>
          <p:spPr>
            <a:xfrm>
              <a:off x="0" y="0"/>
              <a:ext cx="6965134" cy="14028842"/>
            </a:xfrm>
            <a:prstGeom prst="rect">
              <a:avLst/>
            </a:prstGeom>
          </p:spPr>
        </p:pic>
      </p:grpSp>
      <p:sp>
        <p:nvSpPr>
          <p:cNvPr id="5" name="TextBox 5"/>
          <p:cNvSpPr txBox="1"/>
          <p:nvPr/>
        </p:nvSpPr>
        <p:spPr>
          <a:xfrm>
            <a:off x="5426208" y="177709"/>
            <a:ext cx="5514139" cy="5819246"/>
          </a:xfrm>
          <a:prstGeom prst="rect">
            <a:avLst/>
          </a:prstGeom>
        </p:spPr>
        <p:txBody>
          <a:bodyPr lIns="0" tIns="0" rIns="0" bIns="0" rtlCol="0" anchor="t">
            <a:spAutoFit/>
          </a:bodyPr>
          <a:lstStyle/>
          <a:p>
            <a:pPr algn="l">
              <a:lnSpc>
                <a:spcPts val="3840"/>
              </a:lnSpc>
            </a:pPr>
            <a:r>
              <a:rPr lang="en-US" sz="3200">
                <a:solidFill>
                  <a:srgbClr val="000000"/>
                </a:solidFill>
                <a:latin typeface="Nourd"/>
              </a:rPr>
              <a:t>Take a look back over the years of the Calaveras County Water Districts Capital Improvement Program and Construction Projects. Through meticulous planning, strong financial support, and innovative strategies, this program ensures the reliable delivery of safe drinking water and efficient wastewater treatment. </a:t>
            </a:r>
          </a:p>
        </p:txBody>
      </p:sp>
      <p:sp>
        <p:nvSpPr>
          <p:cNvPr id="6" name="Freeform 6"/>
          <p:cNvSpPr/>
          <p:nvPr/>
        </p:nvSpPr>
        <p:spPr>
          <a:xfrm>
            <a:off x="5223851" y="6122736"/>
            <a:ext cx="13064149" cy="4164264"/>
          </a:xfrm>
          <a:custGeom>
            <a:avLst/>
            <a:gdLst/>
            <a:ahLst/>
            <a:cxnLst/>
            <a:rect l="l" t="t" r="r" b="b"/>
            <a:pathLst>
              <a:path w="13064149" h="4164264">
                <a:moveTo>
                  <a:pt x="0" y="0"/>
                </a:moveTo>
                <a:lnTo>
                  <a:pt x="13064149" y="0"/>
                </a:lnTo>
                <a:lnTo>
                  <a:pt x="13064149" y="4164264"/>
                </a:lnTo>
                <a:lnTo>
                  <a:pt x="0" y="4164264"/>
                </a:lnTo>
                <a:lnTo>
                  <a:pt x="0" y="0"/>
                </a:lnTo>
                <a:close/>
              </a:path>
            </a:pathLst>
          </a:custGeom>
          <a:blipFill>
            <a:blip r:embed="rId4"/>
            <a:stretch>
              <a:fillRect l="-3851" t="-61374" b="-55419"/>
            </a:stretch>
          </a:blipFill>
          <a:ln w="38100" cap="sq">
            <a:solidFill>
              <a:srgbClr val="000000"/>
            </a:solidFill>
            <a:prstDash val="solid"/>
            <a:miter/>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40000"/>
            </a:blip>
            <a:stretch>
              <a:fillRect l="-35714" r="-35714"/>
            </a:stretch>
          </a:blipFill>
        </p:spPr>
        <p:txBody>
          <a:bodyPr/>
          <a:lstStyle/>
          <a:p>
            <a:endParaRPr lang="en-US"/>
          </a:p>
        </p:txBody>
      </p:sp>
      <p:pic>
        <p:nvPicPr>
          <p:cNvPr id="3" name="Picture 3"/>
          <p:cNvPicPr>
            <a:picLocks noChangeAspect="1"/>
          </p:cNvPicPr>
          <p:nvPr/>
        </p:nvPicPr>
        <p:blipFill>
          <a:blip r:embed="rId3"/>
          <a:stretch>
            <a:fillRect/>
          </a:stretch>
        </p:blipFill>
        <p:spPr>
          <a:xfrm>
            <a:off x="4996440" y="-799421"/>
            <a:ext cx="14154398" cy="11799614"/>
          </a:xfrm>
          <a:prstGeom prst="rect">
            <a:avLst/>
          </a:prstGeom>
        </p:spPr>
      </p:pic>
      <p:grpSp>
        <p:nvGrpSpPr>
          <p:cNvPr id="4" name="Group 4"/>
          <p:cNvGrpSpPr/>
          <p:nvPr/>
        </p:nvGrpSpPr>
        <p:grpSpPr>
          <a:xfrm>
            <a:off x="0" y="0"/>
            <a:ext cx="5804775" cy="10287000"/>
            <a:chOff x="0" y="0"/>
            <a:chExt cx="1528830" cy="2709333"/>
          </a:xfrm>
        </p:grpSpPr>
        <p:sp>
          <p:nvSpPr>
            <p:cNvPr id="5" name="Freeform 5"/>
            <p:cNvSpPr/>
            <p:nvPr/>
          </p:nvSpPr>
          <p:spPr>
            <a:xfrm>
              <a:off x="0" y="0"/>
              <a:ext cx="1528830" cy="2709333"/>
            </a:xfrm>
            <a:custGeom>
              <a:avLst/>
              <a:gdLst/>
              <a:ahLst/>
              <a:cxnLst/>
              <a:rect l="l" t="t" r="r" b="b"/>
              <a:pathLst>
                <a:path w="1528830" h="2709333">
                  <a:moveTo>
                    <a:pt x="0" y="0"/>
                  </a:moveTo>
                  <a:lnTo>
                    <a:pt x="1528830" y="0"/>
                  </a:lnTo>
                  <a:lnTo>
                    <a:pt x="1528830" y="2709333"/>
                  </a:lnTo>
                  <a:lnTo>
                    <a:pt x="0" y="2709333"/>
                  </a:lnTo>
                  <a:close/>
                </a:path>
              </a:pathLst>
            </a:custGeom>
            <a:solidFill>
              <a:srgbClr val="010101">
                <a:alpha val="74902"/>
              </a:srgbClr>
            </a:solidFill>
          </p:spPr>
          <p:txBody>
            <a:bodyPr/>
            <a:lstStyle/>
            <a:p>
              <a:endParaRPr lang="en-US"/>
            </a:p>
          </p:txBody>
        </p:sp>
        <p:sp>
          <p:nvSpPr>
            <p:cNvPr id="6" name="TextBox 6"/>
            <p:cNvSpPr txBox="1"/>
            <p:nvPr/>
          </p:nvSpPr>
          <p:spPr>
            <a:xfrm>
              <a:off x="0" y="-19050"/>
              <a:ext cx="1528830" cy="2728383"/>
            </a:xfrm>
            <a:prstGeom prst="rect">
              <a:avLst/>
            </a:prstGeom>
          </p:spPr>
          <p:txBody>
            <a:bodyPr lIns="50800" tIns="50800" rIns="50800" bIns="50800" rtlCol="0" anchor="ctr"/>
            <a:lstStyle/>
            <a:p>
              <a:pPr algn="ctr">
                <a:lnSpc>
                  <a:spcPts val="2290"/>
                </a:lnSpc>
              </a:pPr>
              <a:endParaRPr/>
            </a:p>
          </p:txBody>
        </p:sp>
      </p:grpSp>
      <p:sp>
        <p:nvSpPr>
          <p:cNvPr id="7" name="TextBox 7"/>
          <p:cNvSpPr txBox="1"/>
          <p:nvPr/>
        </p:nvSpPr>
        <p:spPr>
          <a:xfrm>
            <a:off x="241328" y="3092823"/>
            <a:ext cx="5322119" cy="5485849"/>
          </a:xfrm>
          <a:prstGeom prst="rect">
            <a:avLst/>
          </a:prstGeom>
        </p:spPr>
        <p:txBody>
          <a:bodyPr lIns="0" tIns="0" rIns="0" bIns="0" rtlCol="0" anchor="t">
            <a:spAutoFit/>
          </a:bodyPr>
          <a:lstStyle/>
          <a:p>
            <a:pPr algn="ctr">
              <a:lnSpc>
                <a:spcPts val="8639"/>
              </a:lnSpc>
            </a:pPr>
            <a:r>
              <a:rPr lang="en-US" sz="7199">
                <a:solidFill>
                  <a:srgbClr val="F5F6F8"/>
                </a:solidFill>
                <a:latin typeface="Nourd"/>
              </a:rPr>
              <a:t>Construction Costs</a:t>
            </a:r>
          </a:p>
          <a:p>
            <a:pPr algn="ctr">
              <a:lnSpc>
                <a:spcPts val="8639"/>
              </a:lnSpc>
            </a:pPr>
            <a:r>
              <a:rPr lang="en-US" sz="7199">
                <a:solidFill>
                  <a:srgbClr val="F5F6F8"/>
                </a:solidFill>
                <a:latin typeface="Nourd"/>
              </a:rPr>
              <a:t>vs.</a:t>
            </a:r>
          </a:p>
          <a:p>
            <a:pPr algn="ctr">
              <a:lnSpc>
                <a:spcPts val="8639"/>
              </a:lnSpc>
            </a:pPr>
            <a:r>
              <a:rPr lang="en-US" sz="7199">
                <a:solidFill>
                  <a:srgbClr val="F5F6F8"/>
                </a:solidFill>
                <a:latin typeface="Nourd"/>
              </a:rPr>
              <a:t>Operating Budget</a:t>
            </a:r>
          </a:p>
        </p:txBody>
      </p:sp>
      <p:sp>
        <p:nvSpPr>
          <p:cNvPr id="8" name="TextBox 8"/>
          <p:cNvSpPr txBox="1"/>
          <p:nvPr/>
        </p:nvSpPr>
        <p:spPr>
          <a:xfrm>
            <a:off x="17195672" y="2109715"/>
            <a:ext cx="693314" cy="337503"/>
          </a:xfrm>
          <a:prstGeom prst="rect">
            <a:avLst/>
          </a:prstGeom>
        </p:spPr>
        <p:txBody>
          <a:bodyPr lIns="0" tIns="0" rIns="0" bIns="0" rtlCol="0" anchor="t">
            <a:spAutoFit/>
          </a:bodyPr>
          <a:lstStyle/>
          <a:p>
            <a:pPr algn="ctr">
              <a:lnSpc>
                <a:spcPts val="2847"/>
              </a:lnSpc>
            </a:pPr>
            <a:r>
              <a:rPr lang="en-US" sz="2033">
                <a:solidFill>
                  <a:srgbClr val="000000"/>
                </a:solidFill>
                <a:latin typeface="Nourd Bold"/>
              </a:rPr>
              <a:t>YTD</a:t>
            </a:r>
          </a:p>
        </p:txBody>
      </p:sp>
      <p:sp>
        <p:nvSpPr>
          <p:cNvPr id="9" name="TextBox 9"/>
          <p:cNvSpPr txBox="1"/>
          <p:nvPr/>
        </p:nvSpPr>
        <p:spPr>
          <a:xfrm>
            <a:off x="5921396" y="968345"/>
            <a:ext cx="254576" cy="430953"/>
          </a:xfrm>
          <a:prstGeom prst="rect">
            <a:avLst/>
          </a:prstGeom>
        </p:spPr>
        <p:txBody>
          <a:bodyPr lIns="0" tIns="0" rIns="0" bIns="0" rtlCol="0" anchor="t">
            <a:spAutoFit/>
          </a:bodyPr>
          <a:lstStyle/>
          <a:p>
            <a:pPr algn="ctr">
              <a:lnSpc>
                <a:spcPts val="3559"/>
              </a:lnSpc>
            </a:pPr>
            <a:r>
              <a:rPr lang="en-US" sz="2542">
                <a:solidFill>
                  <a:srgbClr val="000000"/>
                </a:solidFill>
                <a:latin typeface="Canva Sans"/>
              </a:rPr>
              <a:t>$</a:t>
            </a:r>
          </a:p>
        </p:txBody>
      </p:sp>
      <p:sp>
        <p:nvSpPr>
          <p:cNvPr id="10" name="TextBox 10"/>
          <p:cNvSpPr txBox="1"/>
          <p:nvPr/>
        </p:nvSpPr>
        <p:spPr>
          <a:xfrm>
            <a:off x="5921396" y="2459162"/>
            <a:ext cx="254576" cy="430953"/>
          </a:xfrm>
          <a:prstGeom prst="rect">
            <a:avLst/>
          </a:prstGeom>
        </p:spPr>
        <p:txBody>
          <a:bodyPr lIns="0" tIns="0" rIns="0" bIns="0" rtlCol="0" anchor="t">
            <a:spAutoFit/>
          </a:bodyPr>
          <a:lstStyle/>
          <a:p>
            <a:pPr algn="ctr">
              <a:lnSpc>
                <a:spcPts val="3559"/>
              </a:lnSpc>
            </a:pPr>
            <a:r>
              <a:rPr lang="en-US" sz="2542">
                <a:solidFill>
                  <a:srgbClr val="000000"/>
                </a:solidFill>
                <a:latin typeface="Canva Sans"/>
              </a:rPr>
              <a:t>$</a:t>
            </a:r>
          </a:p>
        </p:txBody>
      </p:sp>
      <p:sp>
        <p:nvSpPr>
          <p:cNvPr id="11" name="TextBox 11"/>
          <p:cNvSpPr txBox="1"/>
          <p:nvPr/>
        </p:nvSpPr>
        <p:spPr>
          <a:xfrm>
            <a:off x="6003482" y="3932267"/>
            <a:ext cx="254576" cy="430953"/>
          </a:xfrm>
          <a:prstGeom prst="rect">
            <a:avLst/>
          </a:prstGeom>
        </p:spPr>
        <p:txBody>
          <a:bodyPr lIns="0" tIns="0" rIns="0" bIns="0" rtlCol="0" anchor="t">
            <a:spAutoFit/>
          </a:bodyPr>
          <a:lstStyle/>
          <a:p>
            <a:pPr algn="ctr">
              <a:lnSpc>
                <a:spcPts val="3559"/>
              </a:lnSpc>
            </a:pPr>
            <a:r>
              <a:rPr lang="en-US" sz="2542">
                <a:solidFill>
                  <a:srgbClr val="000000"/>
                </a:solidFill>
                <a:latin typeface="Canva Sans"/>
              </a:rPr>
              <a:t>$</a:t>
            </a:r>
          </a:p>
        </p:txBody>
      </p:sp>
      <p:sp>
        <p:nvSpPr>
          <p:cNvPr id="12" name="TextBox 12"/>
          <p:cNvSpPr txBox="1"/>
          <p:nvPr/>
        </p:nvSpPr>
        <p:spPr>
          <a:xfrm>
            <a:off x="6023725" y="5409557"/>
            <a:ext cx="254576" cy="430953"/>
          </a:xfrm>
          <a:prstGeom prst="rect">
            <a:avLst/>
          </a:prstGeom>
        </p:spPr>
        <p:txBody>
          <a:bodyPr lIns="0" tIns="0" rIns="0" bIns="0" rtlCol="0" anchor="t">
            <a:spAutoFit/>
          </a:bodyPr>
          <a:lstStyle/>
          <a:p>
            <a:pPr algn="ctr">
              <a:lnSpc>
                <a:spcPts val="3559"/>
              </a:lnSpc>
            </a:pPr>
            <a:r>
              <a:rPr lang="en-US" sz="2542">
                <a:solidFill>
                  <a:srgbClr val="000000"/>
                </a:solidFill>
                <a:latin typeface="Canva Sans"/>
              </a:rPr>
              <a:t>$</a:t>
            </a:r>
          </a:p>
        </p:txBody>
      </p:sp>
      <p:sp>
        <p:nvSpPr>
          <p:cNvPr id="13" name="TextBox 13"/>
          <p:cNvSpPr txBox="1"/>
          <p:nvPr/>
        </p:nvSpPr>
        <p:spPr>
          <a:xfrm>
            <a:off x="6130770" y="6906566"/>
            <a:ext cx="254576" cy="430953"/>
          </a:xfrm>
          <a:prstGeom prst="rect">
            <a:avLst/>
          </a:prstGeom>
        </p:spPr>
        <p:txBody>
          <a:bodyPr lIns="0" tIns="0" rIns="0" bIns="0" rtlCol="0" anchor="t">
            <a:spAutoFit/>
          </a:bodyPr>
          <a:lstStyle/>
          <a:p>
            <a:pPr algn="ctr">
              <a:lnSpc>
                <a:spcPts val="3559"/>
              </a:lnSpc>
            </a:pPr>
            <a:r>
              <a:rPr lang="en-US" sz="2542">
                <a:solidFill>
                  <a:srgbClr val="000000"/>
                </a:solidFill>
                <a:latin typeface="Canva Sans"/>
              </a:rPr>
              <a:t>$</a:t>
            </a:r>
          </a:p>
        </p:txBody>
      </p:sp>
      <p:sp>
        <p:nvSpPr>
          <p:cNvPr id="14" name="TextBox 14"/>
          <p:cNvSpPr txBox="1"/>
          <p:nvPr/>
        </p:nvSpPr>
        <p:spPr>
          <a:xfrm>
            <a:off x="6580427" y="989291"/>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15" name="TextBox 15"/>
          <p:cNvSpPr txBox="1"/>
          <p:nvPr/>
        </p:nvSpPr>
        <p:spPr>
          <a:xfrm>
            <a:off x="7276169" y="989291"/>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16" name="TextBox 16"/>
          <p:cNvSpPr txBox="1"/>
          <p:nvPr/>
        </p:nvSpPr>
        <p:spPr>
          <a:xfrm>
            <a:off x="6580427" y="2480108"/>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17" name="TextBox 17"/>
          <p:cNvSpPr txBox="1"/>
          <p:nvPr/>
        </p:nvSpPr>
        <p:spPr>
          <a:xfrm>
            <a:off x="7276169" y="2480108"/>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18" name="TextBox 18"/>
          <p:cNvSpPr txBox="1"/>
          <p:nvPr/>
        </p:nvSpPr>
        <p:spPr>
          <a:xfrm>
            <a:off x="6580427" y="3971864"/>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19" name="TextBox 19"/>
          <p:cNvSpPr txBox="1"/>
          <p:nvPr/>
        </p:nvSpPr>
        <p:spPr>
          <a:xfrm>
            <a:off x="7276169" y="3954849"/>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20" name="TextBox 20"/>
          <p:cNvSpPr txBox="1"/>
          <p:nvPr/>
        </p:nvSpPr>
        <p:spPr>
          <a:xfrm>
            <a:off x="6580427" y="5429589"/>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21" name="TextBox 21"/>
          <p:cNvSpPr txBox="1"/>
          <p:nvPr/>
        </p:nvSpPr>
        <p:spPr>
          <a:xfrm>
            <a:off x="7276169" y="5429589"/>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22" name="TextBox 22"/>
          <p:cNvSpPr txBox="1"/>
          <p:nvPr/>
        </p:nvSpPr>
        <p:spPr>
          <a:xfrm>
            <a:off x="6580427" y="6906566"/>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23" name="TextBox 23"/>
          <p:cNvSpPr txBox="1"/>
          <p:nvPr/>
        </p:nvSpPr>
        <p:spPr>
          <a:xfrm>
            <a:off x="7276169" y="6906566"/>
            <a:ext cx="99303" cy="389060"/>
          </a:xfrm>
          <a:prstGeom prst="rect">
            <a:avLst/>
          </a:prstGeom>
        </p:spPr>
        <p:txBody>
          <a:bodyPr lIns="0" tIns="0" rIns="0" bIns="0" rtlCol="0" anchor="t">
            <a:spAutoFit/>
          </a:bodyPr>
          <a:lstStyle/>
          <a:p>
            <a:pPr algn="ctr">
              <a:lnSpc>
                <a:spcPts val="3203"/>
              </a:lnSpc>
            </a:pPr>
            <a:r>
              <a:rPr lang="en-US" sz="2288">
                <a:solidFill>
                  <a:srgbClr val="000000"/>
                </a:solidFill>
                <a:latin typeface="Canva Sans"/>
              </a:rPr>
              <a:t>,</a:t>
            </a:r>
          </a:p>
        </p:txBody>
      </p:sp>
      <p:sp>
        <p:nvSpPr>
          <p:cNvPr id="24" name="TextBox 24"/>
          <p:cNvSpPr txBox="1"/>
          <p:nvPr/>
        </p:nvSpPr>
        <p:spPr>
          <a:xfrm>
            <a:off x="275428" y="1137404"/>
            <a:ext cx="5322119" cy="533312"/>
          </a:xfrm>
          <a:prstGeom prst="rect">
            <a:avLst/>
          </a:prstGeom>
        </p:spPr>
        <p:txBody>
          <a:bodyPr lIns="0" tIns="0" rIns="0" bIns="0" rtlCol="0" anchor="t">
            <a:spAutoFit/>
          </a:bodyPr>
          <a:lstStyle/>
          <a:p>
            <a:pPr algn="ctr">
              <a:lnSpc>
                <a:spcPts val="4320"/>
              </a:lnSpc>
            </a:pPr>
            <a:r>
              <a:rPr lang="en-US" sz="3600">
                <a:solidFill>
                  <a:srgbClr val="F5F6F8"/>
                </a:solidFill>
                <a:latin typeface="Nourd Bold"/>
              </a:rPr>
              <a:t>FY 13/14 - FY 23/24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25000"/>
            </a:blip>
            <a:stretch>
              <a:fillRect l="-35714" r="-35714"/>
            </a:stretch>
          </a:blipFill>
        </p:spPr>
        <p:txBody>
          <a:bodyPr/>
          <a:lstStyle/>
          <a:p>
            <a:endParaRPr lang="en-US"/>
          </a:p>
        </p:txBody>
      </p:sp>
      <p:pic>
        <p:nvPicPr>
          <p:cNvPr id="3" name="Picture 3"/>
          <p:cNvPicPr>
            <a:picLocks noChangeAspect="1"/>
          </p:cNvPicPr>
          <p:nvPr/>
        </p:nvPicPr>
        <p:blipFill>
          <a:blip r:embed="rId3"/>
          <a:stretch>
            <a:fillRect/>
          </a:stretch>
        </p:blipFill>
        <p:spPr>
          <a:xfrm>
            <a:off x="6212718" y="-909400"/>
            <a:ext cx="12678376" cy="12105802"/>
          </a:xfrm>
          <a:prstGeom prst="rect">
            <a:avLst/>
          </a:prstGeom>
        </p:spPr>
      </p:pic>
      <p:sp>
        <p:nvSpPr>
          <p:cNvPr id="4" name="TextBox 4"/>
          <p:cNvSpPr txBox="1"/>
          <p:nvPr/>
        </p:nvSpPr>
        <p:spPr>
          <a:xfrm>
            <a:off x="-105012" y="2091291"/>
            <a:ext cx="7836710" cy="667065"/>
          </a:xfrm>
          <a:prstGeom prst="rect">
            <a:avLst/>
          </a:prstGeom>
        </p:spPr>
        <p:txBody>
          <a:bodyPr wrap="square" lIns="0" tIns="0" rIns="0" bIns="0" rtlCol="0" anchor="t">
            <a:spAutoFit/>
          </a:bodyPr>
          <a:lstStyle/>
          <a:p>
            <a:pPr algn="ctr">
              <a:lnSpc>
                <a:spcPts val="5232"/>
              </a:lnSpc>
            </a:pPr>
            <a:r>
              <a:rPr lang="en-US" sz="4800" dirty="0">
                <a:solidFill>
                  <a:srgbClr val="000000"/>
                </a:solidFill>
                <a:latin typeface="Nourd Bold"/>
              </a:rPr>
              <a:t>FY 13/14 - FY 23/24</a:t>
            </a:r>
          </a:p>
        </p:txBody>
      </p:sp>
      <p:sp>
        <p:nvSpPr>
          <p:cNvPr id="5" name="TextBox 5"/>
          <p:cNvSpPr txBox="1"/>
          <p:nvPr/>
        </p:nvSpPr>
        <p:spPr>
          <a:xfrm>
            <a:off x="7898536" y="6322635"/>
            <a:ext cx="762280"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18.3%</a:t>
            </a:r>
          </a:p>
        </p:txBody>
      </p:sp>
      <p:sp>
        <p:nvSpPr>
          <p:cNvPr id="6" name="TextBox 6"/>
          <p:cNvSpPr txBox="1"/>
          <p:nvPr/>
        </p:nvSpPr>
        <p:spPr>
          <a:xfrm>
            <a:off x="8954094" y="5736177"/>
            <a:ext cx="770656"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17.7%</a:t>
            </a:r>
          </a:p>
        </p:txBody>
      </p:sp>
      <p:sp>
        <p:nvSpPr>
          <p:cNvPr id="7" name="TextBox 7"/>
          <p:cNvSpPr txBox="1"/>
          <p:nvPr/>
        </p:nvSpPr>
        <p:spPr>
          <a:xfrm>
            <a:off x="9774638" y="6919963"/>
            <a:ext cx="763790"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14.3%</a:t>
            </a:r>
          </a:p>
        </p:txBody>
      </p:sp>
      <p:sp>
        <p:nvSpPr>
          <p:cNvPr id="8" name="TextBox 8"/>
          <p:cNvSpPr txBox="1"/>
          <p:nvPr/>
        </p:nvSpPr>
        <p:spPr>
          <a:xfrm>
            <a:off x="10630609" y="6078819"/>
            <a:ext cx="756437"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15.3%</a:t>
            </a:r>
          </a:p>
        </p:txBody>
      </p:sp>
      <p:sp>
        <p:nvSpPr>
          <p:cNvPr id="9" name="TextBox 9"/>
          <p:cNvSpPr txBox="1"/>
          <p:nvPr/>
        </p:nvSpPr>
        <p:spPr>
          <a:xfrm>
            <a:off x="11714929" y="6748641"/>
            <a:ext cx="760430"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15.5%</a:t>
            </a:r>
          </a:p>
        </p:txBody>
      </p:sp>
      <p:sp>
        <p:nvSpPr>
          <p:cNvPr id="10" name="TextBox 10"/>
          <p:cNvSpPr txBox="1"/>
          <p:nvPr/>
        </p:nvSpPr>
        <p:spPr>
          <a:xfrm>
            <a:off x="11810932" y="4690342"/>
            <a:ext cx="849348"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26.9%</a:t>
            </a:r>
          </a:p>
        </p:txBody>
      </p:sp>
      <p:sp>
        <p:nvSpPr>
          <p:cNvPr id="11" name="TextBox 11"/>
          <p:cNvSpPr txBox="1"/>
          <p:nvPr/>
        </p:nvSpPr>
        <p:spPr>
          <a:xfrm>
            <a:off x="12830982" y="3286869"/>
            <a:ext cx="831428"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35.5%</a:t>
            </a:r>
          </a:p>
        </p:txBody>
      </p:sp>
      <p:sp>
        <p:nvSpPr>
          <p:cNvPr id="12" name="TextBox 12"/>
          <p:cNvSpPr txBox="1"/>
          <p:nvPr/>
        </p:nvSpPr>
        <p:spPr>
          <a:xfrm>
            <a:off x="14516486" y="3861396"/>
            <a:ext cx="563213"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36%</a:t>
            </a:r>
          </a:p>
        </p:txBody>
      </p:sp>
      <p:sp>
        <p:nvSpPr>
          <p:cNvPr id="13" name="TextBox 13"/>
          <p:cNvSpPr txBox="1"/>
          <p:nvPr/>
        </p:nvSpPr>
        <p:spPr>
          <a:xfrm>
            <a:off x="14890882" y="2229690"/>
            <a:ext cx="562531"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43%</a:t>
            </a:r>
          </a:p>
        </p:txBody>
      </p:sp>
      <p:sp>
        <p:nvSpPr>
          <p:cNvPr id="14" name="TextBox 14"/>
          <p:cNvSpPr txBox="1"/>
          <p:nvPr/>
        </p:nvSpPr>
        <p:spPr>
          <a:xfrm>
            <a:off x="15943355" y="518766"/>
            <a:ext cx="850225"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54.4%</a:t>
            </a:r>
          </a:p>
        </p:txBody>
      </p:sp>
      <p:sp>
        <p:nvSpPr>
          <p:cNvPr id="15" name="TextBox 15"/>
          <p:cNvSpPr txBox="1"/>
          <p:nvPr/>
        </p:nvSpPr>
        <p:spPr>
          <a:xfrm>
            <a:off x="16987551" y="2336334"/>
            <a:ext cx="847011" cy="390268"/>
          </a:xfrm>
          <a:prstGeom prst="rect">
            <a:avLst/>
          </a:prstGeom>
        </p:spPr>
        <p:txBody>
          <a:bodyPr lIns="0" tIns="0" rIns="0" bIns="0" rtlCol="0" anchor="t">
            <a:spAutoFit/>
          </a:bodyPr>
          <a:lstStyle/>
          <a:p>
            <a:pPr algn="ctr">
              <a:lnSpc>
                <a:spcPts val="3258"/>
              </a:lnSpc>
            </a:pPr>
            <a:r>
              <a:rPr lang="en-US" sz="2327">
                <a:solidFill>
                  <a:srgbClr val="000000"/>
                </a:solidFill>
                <a:latin typeface="Nourd"/>
              </a:rPr>
              <a:t>46.3%</a:t>
            </a:r>
          </a:p>
        </p:txBody>
      </p:sp>
      <p:sp>
        <p:nvSpPr>
          <p:cNvPr id="16" name="TextBox 16"/>
          <p:cNvSpPr txBox="1"/>
          <p:nvPr/>
        </p:nvSpPr>
        <p:spPr>
          <a:xfrm>
            <a:off x="16878918" y="2845706"/>
            <a:ext cx="935442" cy="587616"/>
          </a:xfrm>
          <a:prstGeom prst="rect">
            <a:avLst/>
          </a:prstGeom>
        </p:spPr>
        <p:txBody>
          <a:bodyPr lIns="0" tIns="0" rIns="0" bIns="0" rtlCol="0" anchor="t">
            <a:spAutoFit/>
          </a:bodyPr>
          <a:lstStyle/>
          <a:p>
            <a:pPr algn="ctr">
              <a:lnSpc>
                <a:spcPts val="4888"/>
              </a:lnSpc>
            </a:pPr>
            <a:r>
              <a:rPr lang="en-US" sz="3491">
                <a:solidFill>
                  <a:srgbClr val="000000"/>
                </a:solidFill>
                <a:latin typeface="Nourd Bold"/>
              </a:rPr>
              <a:t>YTD</a:t>
            </a:r>
          </a:p>
        </p:txBody>
      </p:sp>
      <p:sp>
        <p:nvSpPr>
          <p:cNvPr id="17" name="TextBox 17"/>
          <p:cNvSpPr txBox="1"/>
          <p:nvPr/>
        </p:nvSpPr>
        <p:spPr>
          <a:xfrm>
            <a:off x="83665" y="3525871"/>
            <a:ext cx="7091571" cy="5315447"/>
          </a:xfrm>
          <a:prstGeom prst="rect">
            <a:avLst/>
          </a:prstGeom>
        </p:spPr>
        <p:txBody>
          <a:bodyPr lIns="0" tIns="0" rIns="0" bIns="0" rtlCol="0" anchor="t">
            <a:spAutoFit/>
          </a:bodyPr>
          <a:lstStyle/>
          <a:p>
            <a:pPr algn="ctr">
              <a:lnSpc>
                <a:spcPts val="10464"/>
              </a:lnSpc>
            </a:pPr>
            <a:r>
              <a:rPr lang="en-US" sz="9600">
                <a:solidFill>
                  <a:srgbClr val="000000"/>
                </a:solidFill>
                <a:latin typeface="Nourd"/>
              </a:rPr>
              <a:t>Construction</a:t>
            </a:r>
          </a:p>
          <a:p>
            <a:pPr algn="ctr">
              <a:lnSpc>
                <a:spcPts val="10464"/>
              </a:lnSpc>
            </a:pPr>
            <a:r>
              <a:rPr lang="en-US" sz="9600">
                <a:solidFill>
                  <a:srgbClr val="000000"/>
                </a:solidFill>
                <a:latin typeface="Nourd"/>
              </a:rPr>
              <a:t>Percentage</a:t>
            </a:r>
          </a:p>
          <a:p>
            <a:pPr algn="ctr">
              <a:lnSpc>
                <a:spcPts val="10464"/>
              </a:lnSpc>
            </a:pPr>
            <a:r>
              <a:rPr lang="en-US" sz="9600">
                <a:solidFill>
                  <a:srgbClr val="000000"/>
                </a:solidFill>
                <a:latin typeface="Nourd"/>
              </a:rPr>
              <a:t>of</a:t>
            </a:r>
          </a:p>
          <a:p>
            <a:pPr algn="ctr">
              <a:lnSpc>
                <a:spcPts val="10464"/>
              </a:lnSpc>
            </a:pPr>
            <a:r>
              <a:rPr lang="en-US" sz="9600">
                <a:solidFill>
                  <a:srgbClr val="000000"/>
                </a:solidFill>
                <a:latin typeface="Nourd"/>
              </a:rPr>
              <a:t>Budget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958853"/>
            <a:ext cx="19334078" cy="24204706"/>
          </a:xfrm>
          <a:custGeom>
            <a:avLst/>
            <a:gdLst/>
            <a:ahLst/>
            <a:cxnLst/>
            <a:rect l="l" t="t" r="r" b="b"/>
            <a:pathLst>
              <a:path w="19334078" h="24204706">
                <a:moveTo>
                  <a:pt x="0" y="0"/>
                </a:moveTo>
                <a:lnTo>
                  <a:pt x="19334078" y="0"/>
                </a:lnTo>
                <a:lnTo>
                  <a:pt x="19334078" y="24204706"/>
                </a:lnTo>
                <a:lnTo>
                  <a:pt x="0" y="24204706"/>
                </a:lnTo>
                <a:lnTo>
                  <a:pt x="0" y="0"/>
                </a:lnTo>
                <a:close/>
              </a:path>
            </a:pathLst>
          </a:custGeom>
          <a:blipFill>
            <a:blip r:embed="rId2"/>
            <a:stretch>
              <a:fillRect l="-32147" r="-34775"/>
            </a:stretch>
          </a:blipFill>
        </p:spPr>
        <p:txBody>
          <a:bodyPr/>
          <a:lstStyle/>
          <a:p>
            <a:endParaRPr lang="en-US"/>
          </a:p>
        </p:txBody>
      </p:sp>
      <p:grpSp>
        <p:nvGrpSpPr>
          <p:cNvPr id="3" name="Group 3"/>
          <p:cNvGrpSpPr/>
          <p:nvPr/>
        </p:nvGrpSpPr>
        <p:grpSpPr>
          <a:xfrm>
            <a:off x="-491059" y="-116898"/>
            <a:ext cx="13041360" cy="10520795"/>
            <a:chOff x="0" y="0"/>
            <a:chExt cx="4444986" cy="3585882"/>
          </a:xfrm>
        </p:grpSpPr>
        <p:sp>
          <p:nvSpPr>
            <p:cNvPr id="4" name="Freeform 4"/>
            <p:cNvSpPr/>
            <p:nvPr/>
          </p:nvSpPr>
          <p:spPr>
            <a:xfrm>
              <a:off x="0" y="0"/>
              <a:ext cx="4444986" cy="3585882"/>
            </a:xfrm>
            <a:custGeom>
              <a:avLst/>
              <a:gdLst/>
              <a:ahLst/>
              <a:cxnLst/>
              <a:rect l="l" t="t" r="r" b="b"/>
              <a:pathLst>
                <a:path w="4444986" h="3585882">
                  <a:moveTo>
                    <a:pt x="0" y="0"/>
                  </a:moveTo>
                  <a:lnTo>
                    <a:pt x="4444986" y="0"/>
                  </a:lnTo>
                  <a:lnTo>
                    <a:pt x="4444986" y="3585882"/>
                  </a:lnTo>
                  <a:lnTo>
                    <a:pt x="0" y="3585882"/>
                  </a:lnTo>
                  <a:close/>
                </a:path>
              </a:pathLst>
            </a:custGeom>
            <a:solidFill>
              <a:srgbClr val="FFFFFF">
                <a:alpha val="49804"/>
              </a:srgbClr>
            </a:solidFill>
            <a:ln w="38100" cap="sq">
              <a:solidFill>
                <a:srgbClr val="000000">
                  <a:alpha val="49804"/>
                </a:srgbClr>
              </a:solidFill>
              <a:prstDash val="solid"/>
              <a:miter/>
            </a:ln>
          </p:spPr>
          <p:txBody>
            <a:bodyPr/>
            <a:lstStyle/>
            <a:p>
              <a:endParaRPr lang="en-US"/>
            </a:p>
          </p:txBody>
        </p:sp>
        <p:sp>
          <p:nvSpPr>
            <p:cNvPr id="5" name="TextBox 5"/>
            <p:cNvSpPr txBox="1"/>
            <p:nvPr/>
          </p:nvSpPr>
          <p:spPr>
            <a:xfrm>
              <a:off x="0" y="-19050"/>
              <a:ext cx="4444986" cy="3604932"/>
            </a:xfrm>
            <a:prstGeom prst="rect">
              <a:avLst/>
            </a:prstGeom>
          </p:spPr>
          <p:txBody>
            <a:bodyPr lIns="51955" tIns="51955" rIns="51955" bIns="51955" rtlCol="0" anchor="ctr"/>
            <a:lstStyle/>
            <a:p>
              <a:pPr algn="ctr">
                <a:lnSpc>
                  <a:spcPts val="2290"/>
                </a:lnSpc>
              </a:pPr>
              <a:endParaRPr/>
            </a:p>
          </p:txBody>
        </p:sp>
      </p:grpSp>
      <p:sp>
        <p:nvSpPr>
          <p:cNvPr id="6" name="TextBox 6"/>
          <p:cNvSpPr txBox="1"/>
          <p:nvPr/>
        </p:nvSpPr>
        <p:spPr>
          <a:xfrm>
            <a:off x="330366" y="443995"/>
            <a:ext cx="11757324" cy="2088886"/>
          </a:xfrm>
          <a:prstGeom prst="rect">
            <a:avLst/>
          </a:prstGeom>
        </p:spPr>
        <p:txBody>
          <a:bodyPr wrap="square" lIns="0" tIns="0" rIns="0" bIns="0" rtlCol="0" anchor="t">
            <a:spAutoFit/>
          </a:bodyPr>
          <a:lstStyle/>
          <a:p>
            <a:pPr algn="ctr">
              <a:lnSpc>
                <a:spcPts val="8198"/>
              </a:lnSpc>
            </a:pPr>
            <a:r>
              <a:rPr lang="en-US" sz="7521" dirty="0">
                <a:solidFill>
                  <a:srgbClr val="000000"/>
                </a:solidFill>
                <a:latin typeface="Nourd Bold"/>
              </a:rPr>
              <a:t>FY 13/14 - FY 23/24</a:t>
            </a:r>
          </a:p>
          <a:p>
            <a:pPr algn="ctr">
              <a:lnSpc>
                <a:spcPts val="8198"/>
              </a:lnSpc>
            </a:pPr>
            <a:r>
              <a:rPr lang="en-US" sz="7521" dirty="0">
                <a:solidFill>
                  <a:srgbClr val="000000"/>
                </a:solidFill>
                <a:latin typeface="Nourd Bold"/>
              </a:rPr>
              <a:t>Totals YTD</a:t>
            </a:r>
          </a:p>
        </p:txBody>
      </p:sp>
      <p:grpSp>
        <p:nvGrpSpPr>
          <p:cNvPr id="7" name="Group 7"/>
          <p:cNvGrpSpPr/>
          <p:nvPr/>
        </p:nvGrpSpPr>
        <p:grpSpPr>
          <a:xfrm>
            <a:off x="3021727" y="3050911"/>
            <a:ext cx="6015789" cy="2556535"/>
            <a:chOff x="0" y="0"/>
            <a:chExt cx="8021052" cy="3408713"/>
          </a:xfrm>
        </p:grpSpPr>
        <p:sp>
          <p:nvSpPr>
            <p:cNvPr id="8" name="TextBox 8"/>
            <p:cNvSpPr txBox="1"/>
            <p:nvPr/>
          </p:nvSpPr>
          <p:spPr>
            <a:xfrm>
              <a:off x="478419" y="2100337"/>
              <a:ext cx="7542633" cy="1308376"/>
            </a:xfrm>
            <a:prstGeom prst="rect">
              <a:avLst/>
            </a:prstGeom>
          </p:spPr>
          <p:txBody>
            <a:bodyPr lIns="0" tIns="0" rIns="0" bIns="0" rtlCol="0" anchor="t">
              <a:spAutoFit/>
            </a:bodyPr>
            <a:lstStyle/>
            <a:p>
              <a:pPr algn="l">
                <a:lnSpc>
                  <a:spcPts val="7453"/>
                </a:lnSpc>
              </a:pPr>
              <a:r>
                <a:rPr lang="en-US" sz="6837">
                  <a:solidFill>
                    <a:srgbClr val="000000"/>
                  </a:solidFill>
                  <a:latin typeface="Nourd Bold"/>
                </a:rPr>
                <a:t>$61,258,051</a:t>
              </a:r>
            </a:p>
          </p:txBody>
        </p:sp>
        <p:sp>
          <p:nvSpPr>
            <p:cNvPr id="9" name="TextBox 9"/>
            <p:cNvSpPr txBox="1"/>
            <p:nvPr/>
          </p:nvSpPr>
          <p:spPr>
            <a:xfrm>
              <a:off x="0" y="57150"/>
              <a:ext cx="8021052" cy="1966987"/>
            </a:xfrm>
            <a:prstGeom prst="rect">
              <a:avLst/>
            </a:prstGeom>
          </p:spPr>
          <p:txBody>
            <a:bodyPr lIns="0" tIns="0" rIns="0" bIns="0" rtlCol="0" anchor="t">
              <a:spAutoFit/>
            </a:bodyPr>
            <a:lstStyle/>
            <a:p>
              <a:pPr algn="ctr">
                <a:lnSpc>
                  <a:spcPts val="5706"/>
                </a:lnSpc>
              </a:pPr>
              <a:r>
                <a:rPr lang="en-US" sz="5235" dirty="0">
                  <a:solidFill>
                    <a:srgbClr val="000000"/>
                  </a:solidFill>
                  <a:latin typeface="Nourd"/>
                </a:rPr>
                <a:t>Construction Expenditures</a:t>
              </a:r>
            </a:p>
          </p:txBody>
        </p:sp>
      </p:grpSp>
      <p:grpSp>
        <p:nvGrpSpPr>
          <p:cNvPr id="10" name="Group 10"/>
          <p:cNvGrpSpPr/>
          <p:nvPr/>
        </p:nvGrpSpPr>
        <p:grpSpPr>
          <a:xfrm>
            <a:off x="2546727" y="6137089"/>
            <a:ext cx="6965789" cy="3803254"/>
            <a:chOff x="0" y="0"/>
            <a:chExt cx="9287719" cy="5071006"/>
          </a:xfrm>
        </p:grpSpPr>
        <p:sp>
          <p:nvSpPr>
            <p:cNvPr id="11" name="TextBox 11"/>
            <p:cNvSpPr txBox="1"/>
            <p:nvPr/>
          </p:nvSpPr>
          <p:spPr>
            <a:xfrm>
              <a:off x="2164432" y="171450"/>
              <a:ext cx="5918714" cy="3169433"/>
            </a:xfrm>
            <a:prstGeom prst="rect">
              <a:avLst/>
            </a:prstGeom>
          </p:spPr>
          <p:txBody>
            <a:bodyPr lIns="0" tIns="0" rIns="0" bIns="0" rtlCol="0" anchor="t">
              <a:spAutoFit/>
            </a:bodyPr>
            <a:lstStyle/>
            <a:p>
              <a:pPr algn="l">
                <a:lnSpc>
                  <a:spcPts val="17936"/>
                </a:lnSpc>
              </a:pPr>
              <a:r>
                <a:rPr lang="en-US" sz="16455">
                  <a:solidFill>
                    <a:srgbClr val="000000"/>
                  </a:solidFill>
                  <a:latin typeface="Nourd Bold"/>
                </a:rPr>
                <a:t>32%</a:t>
              </a:r>
            </a:p>
          </p:txBody>
        </p:sp>
        <p:sp>
          <p:nvSpPr>
            <p:cNvPr id="12" name="TextBox 12"/>
            <p:cNvSpPr txBox="1"/>
            <p:nvPr/>
          </p:nvSpPr>
          <p:spPr>
            <a:xfrm>
              <a:off x="0" y="3082171"/>
              <a:ext cx="9287719" cy="1988835"/>
            </a:xfrm>
            <a:prstGeom prst="rect">
              <a:avLst/>
            </a:prstGeom>
          </p:spPr>
          <p:txBody>
            <a:bodyPr lIns="0" tIns="0" rIns="0" bIns="0" rtlCol="0" anchor="t">
              <a:spAutoFit/>
            </a:bodyPr>
            <a:lstStyle/>
            <a:p>
              <a:pPr algn="ctr">
                <a:lnSpc>
                  <a:spcPts val="5696"/>
                </a:lnSpc>
              </a:pPr>
              <a:r>
                <a:rPr lang="en-US" sz="5696">
                  <a:solidFill>
                    <a:srgbClr val="000000"/>
                  </a:solidFill>
                  <a:latin typeface="Nourd"/>
                </a:rPr>
                <a:t>Of</a:t>
              </a:r>
            </a:p>
            <a:p>
              <a:pPr algn="ctr">
                <a:lnSpc>
                  <a:spcPts val="5696"/>
                </a:lnSpc>
              </a:pPr>
              <a:r>
                <a:rPr lang="en-US" sz="5696">
                  <a:solidFill>
                    <a:srgbClr val="000000"/>
                  </a:solidFill>
                  <a:latin typeface="Nourd"/>
                </a:rPr>
                <a:t>Operating Budget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25000"/>
            </a:blip>
            <a:stretch>
              <a:fillRect l="-35714" r="-35714"/>
            </a:stretch>
          </a:blipFill>
        </p:spPr>
        <p:txBody>
          <a:bodyPr/>
          <a:lstStyle/>
          <a:p>
            <a:endParaRPr lang="en-US"/>
          </a:p>
        </p:txBody>
      </p:sp>
      <p:sp>
        <p:nvSpPr>
          <p:cNvPr id="3" name="Freeform 3"/>
          <p:cNvSpPr/>
          <p:nvPr/>
        </p:nvSpPr>
        <p:spPr>
          <a:xfrm>
            <a:off x="6158111" y="5426649"/>
            <a:ext cx="6836114" cy="4749526"/>
          </a:xfrm>
          <a:custGeom>
            <a:avLst/>
            <a:gdLst/>
            <a:ahLst/>
            <a:cxnLst/>
            <a:rect l="l" t="t" r="r" b="b"/>
            <a:pathLst>
              <a:path w="6836114" h="4749526">
                <a:moveTo>
                  <a:pt x="0" y="0"/>
                </a:moveTo>
                <a:lnTo>
                  <a:pt x="6836114" y="0"/>
                </a:lnTo>
                <a:lnTo>
                  <a:pt x="6836114" y="4749526"/>
                </a:lnTo>
                <a:lnTo>
                  <a:pt x="0" y="4749526"/>
                </a:lnTo>
                <a:lnTo>
                  <a:pt x="0" y="0"/>
                </a:lnTo>
                <a:close/>
              </a:path>
            </a:pathLst>
          </a:custGeom>
          <a:blipFill>
            <a:blip r:embed="rId3"/>
            <a:stretch>
              <a:fillRect l="-24201" t="-11645" b="-22429"/>
            </a:stretch>
          </a:blipFill>
          <a:ln w="38100" cap="sq">
            <a:solidFill>
              <a:srgbClr val="000000"/>
            </a:solidFill>
            <a:prstDash val="solid"/>
            <a:miter/>
          </a:ln>
        </p:spPr>
        <p:txBody>
          <a:bodyPr/>
          <a:lstStyle/>
          <a:p>
            <a:endParaRPr lang="en-US"/>
          </a:p>
        </p:txBody>
      </p:sp>
      <p:sp>
        <p:nvSpPr>
          <p:cNvPr id="4" name="Freeform 4"/>
          <p:cNvSpPr/>
          <p:nvPr/>
        </p:nvSpPr>
        <p:spPr>
          <a:xfrm>
            <a:off x="6158111" y="1628990"/>
            <a:ext cx="5971778" cy="3521434"/>
          </a:xfrm>
          <a:custGeom>
            <a:avLst/>
            <a:gdLst/>
            <a:ahLst/>
            <a:cxnLst/>
            <a:rect l="l" t="t" r="r" b="b"/>
            <a:pathLst>
              <a:path w="5971778" h="3521434">
                <a:moveTo>
                  <a:pt x="0" y="0"/>
                </a:moveTo>
                <a:lnTo>
                  <a:pt x="5971778" y="0"/>
                </a:lnTo>
                <a:lnTo>
                  <a:pt x="5971778" y="3521434"/>
                </a:lnTo>
                <a:lnTo>
                  <a:pt x="0" y="3521434"/>
                </a:lnTo>
                <a:lnTo>
                  <a:pt x="0" y="0"/>
                </a:lnTo>
                <a:close/>
              </a:path>
            </a:pathLst>
          </a:custGeom>
          <a:blipFill>
            <a:blip r:embed="rId4"/>
            <a:stretch>
              <a:fillRect l="-18805" t="-52016" r="-65376" b="-82241"/>
            </a:stretch>
          </a:blipFill>
          <a:ln w="38100" cap="sq">
            <a:solidFill>
              <a:srgbClr val="000000"/>
            </a:solidFill>
            <a:prstDash val="solid"/>
            <a:miter/>
          </a:ln>
        </p:spPr>
        <p:txBody>
          <a:bodyPr/>
          <a:lstStyle/>
          <a:p>
            <a:endParaRPr lang="en-US"/>
          </a:p>
        </p:txBody>
      </p:sp>
      <p:grpSp>
        <p:nvGrpSpPr>
          <p:cNvPr id="5" name="Group 5"/>
          <p:cNvGrpSpPr/>
          <p:nvPr/>
        </p:nvGrpSpPr>
        <p:grpSpPr>
          <a:xfrm>
            <a:off x="0" y="0"/>
            <a:ext cx="18288000" cy="1355825"/>
            <a:chOff x="0" y="0"/>
            <a:chExt cx="6233237" cy="462116"/>
          </a:xfrm>
        </p:grpSpPr>
        <p:sp>
          <p:nvSpPr>
            <p:cNvPr id="6" name="Freeform 6"/>
            <p:cNvSpPr/>
            <p:nvPr/>
          </p:nvSpPr>
          <p:spPr>
            <a:xfrm>
              <a:off x="0" y="0"/>
              <a:ext cx="6233237" cy="462116"/>
            </a:xfrm>
            <a:custGeom>
              <a:avLst/>
              <a:gdLst/>
              <a:ahLst/>
              <a:cxnLst/>
              <a:rect l="l" t="t" r="r" b="b"/>
              <a:pathLst>
                <a:path w="6233237" h="462116">
                  <a:moveTo>
                    <a:pt x="0" y="0"/>
                  </a:moveTo>
                  <a:lnTo>
                    <a:pt x="6233237" y="0"/>
                  </a:lnTo>
                  <a:lnTo>
                    <a:pt x="6233237" y="462116"/>
                  </a:lnTo>
                  <a:lnTo>
                    <a:pt x="0" y="462116"/>
                  </a:lnTo>
                  <a:close/>
                </a:path>
              </a:pathLst>
            </a:custGeom>
            <a:solidFill>
              <a:srgbClr val="1E3255"/>
            </a:solidFill>
          </p:spPr>
          <p:txBody>
            <a:bodyPr/>
            <a:lstStyle/>
            <a:p>
              <a:endParaRPr lang="en-US"/>
            </a:p>
          </p:txBody>
        </p:sp>
        <p:sp>
          <p:nvSpPr>
            <p:cNvPr id="7" name="TextBox 7"/>
            <p:cNvSpPr txBox="1"/>
            <p:nvPr/>
          </p:nvSpPr>
          <p:spPr>
            <a:xfrm>
              <a:off x="0" y="-19050"/>
              <a:ext cx="6233237" cy="481166"/>
            </a:xfrm>
            <a:prstGeom prst="rect">
              <a:avLst/>
            </a:prstGeom>
          </p:spPr>
          <p:txBody>
            <a:bodyPr lIns="51955" tIns="51955" rIns="51955" bIns="51955" rtlCol="0" anchor="ctr"/>
            <a:lstStyle/>
            <a:p>
              <a:pPr algn="ctr">
                <a:lnSpc>
                  <a:spcPts val="2290"/>
                </a:lnSpc>
              </a:pPr>
              <a:endParaRPr/>
            </a:p>
          </p:txBody>
        </p:sp>
      </p:grpSp>
      <p:sp>
        <p:nvSpPr>
          <p:cNvPr id="8" name="TextBox 8"/>
          <p:cNvSpPr txBox="1"/>
          <p:nvPr/>
        </p:nvSpPr>
        <p:spPr>
          <a:xfrm>
            <a:off x="269237" y="2158430"/>
            <a:ext cx="6410040" cy="2828727"/>
          </a:xfrm>
          <a:prstGeom prst="rect">
            <a:avLst/>
          </a:prstGeom>
        </p:spPr>
        <p:txBody>
          <a:bodyPr lIns="0" tIns="0" rIns="0" bIns="0" rtlCol="0" anchor="t">
            <a:spAutoFit/>
          </a:bodyPr>
          <a:lstStyle/>
          <a:p>
            <a:pPr algn="l">
              <a:lnSpc>
                <a:spcPts val="2520"/>
              </a:lnSpc>
            </a:pPr>
            <a:r>
              <a:rPr lang="en-US" sz="2100">
                <a:solidFill>
                  <a:srgbClr val="000000"/>
                </a:solidFill>
                <a:latin typeface="Nourd"/>
              </a:rPr>
              <a:t>West Point Clearwell</a:t>
            </a:r>
          </a:p>
          <a:p>
            <a:pPr algn="l">
              <a:lnSpc>
                <a:spcPts val="2520"/>
              </a:lnSpc>
            </a:pPr>
            <a:r>
              <a:rPr lang="en-US" sz="2100">
                <a:solidFill>
                  <a:srgbClr val="000000"/>
                </a:solidFill>
                <a:latin typeface="Nourd"/>
              </a:rPr>
              <a:t>WP Downtown Distribution System</a:t>
            </a:r>
          </a:p>
          <a:p>
            <a:pPr algn="l">
              <a:lnSpc>
                <a:spcPts val="2520"/>
              </a:lnSpc>
            </a:pPr>
            <a:r>
              <a:rPr lang="en-US" sz="2100">
                <a:solidFill>
                  <a:srgbClr val="000000"/>
                </a:solidFill>
                <a:latin typeface="Nourd"/>
              </a:rPr>
              <a:t>Master Plan Updates - WP</a:t>
            </a:r>
          </a:p>
          <a:p>
            <a:pPr algn="l">
              <a:lnSpc>
                <a:spcPts val="2520"/>
              </a:lnSpc>
            </a:pPr>
            <a:r>
              <a:rPr lang="en-US" sz="2100">
                <a:solidFill>
                  <a:srgbClr val="000000"/>
                </a:solidFill>
                <a:latin typeface="Nourd"/>
              </a:rPr>
              <a:t>WP Water System Prop 84 Rehab</a:t>
            </a:r>
          </a:p>
          <a:p>
            <a:pPr algn="l">
              <a:lnSpc>
                <a:spcPts val="2520"/>
              </a:lnSpc>
            </a:pPr>
            <a:r>
              <a:rPr lang="en-US" sz="2100">
                <a:solidFill>
                  <a:srgbClr val="000000"/>
                </a:solidFill>
                <a:latin typeface="Nourd"/>
              </a:rPr>
              <a:t>WP Water System USDA Rehab</a:t>
            </a:r>
          </a:p>
          <a:p>
            <a:pPr algn="l">
              <a:lnSpc>
                <a:spcPts val="2520"/>
              </a:lnSpc>
            </a:pPr>
            <a:r>
              <a:rPr lang="en-US" sz="2100">
                <a:solidFill>
                  <a:srgbClr val="000000"/>
                </a:solidFill>
                <a:latin typeface="Nourd"/>
              </a:rPr>
              <a:t>WP Pipeline Leak Repair</a:t>
            </a:r>
          </a:p>
          <a:p>
            <a:pPr algn="l">
              <a:lnSpc>
                <a:spcPts val="2520"/>
              </a:lnSpc>
            </a:pPr>
            <a:r>
              <a:rPr lang="en-US" sz="2100">
                <a:solidFill>
                  <a:srgbClr val="000000"/>
                </a:solidFill>
                <a:latin typeface="Nourd"/>
              </a:rPr>
              <a:t>West Point Backup Water Filter</a:t>
            </a:r>
          </a:p>
          <a:p>
            <a:pPr algn="l">
              <a:lnSpc>
                <a:spcPts val="2520"/>
              </a:lnSpc>
            </a:pPr>
            <a:r>
              <a:rPr lang="en-US" sz="2100">
                <a:solidFill>
                  <a:srgbClr val="000000"/>
                </a:solidFill>
                <a:latin typeface="Nourd"/>
              </a:rPr>
              <a:t>WP SCADA Improvements</a:t>
            </a:r>
          </a:p>
          <a:p>
            <a:pPr algn="l">
              <a:lnSpc>
                <a:spcPts val="2520"/>
              </a:lnSpc>
            </a:pPr>
            <a:r>
              <a:rPr lang="en-US" sz="2100">
                <a:solidFill>
                  <a:srgbClr val="000000"/>
                </a:solidFill>
                <a:latin typeface="Nourd"/>
              </a:rPr>
              <a:t>West Point Water Supply Drought Resiliency  </a:t>
            </a:r>
          </a:p>
        </p:txBody>
      </p:sp>
      <p:sp>
        <p:nvSpPr>
          <p:cNvPr id="9" name="TextBox 9"/>
          <p:cNvSpPr txBox="1"/>
          <p:nvPr/>
        </p:nvSpPr>
        <p:spPr>
          <a:xfrm>
            <a:off x="269237" y="1545532"/>
            <a:ext cx="6151952" cy="472418"/>
          </a:xfrm>
          <a:prstGeom prst="rect">
            <a:avLst/>
          </a:prstGeom>
        </p:spPr>
        <p:txBody>
          <a:bodyPr lIns="0" tIns="0" rIns="0" bIns="0" rtlCol="0" anchor="t">
            <a:spAutoFit/>
          </a:bodyPr>
          <a:lstStyle/>
          <a:p>
            <a:pPr algn="l">
              <a:lnSpc>
                <a:spcPts val="3600"/>
              </a:lnSpc>
            </a:pPr>
            <a:r>
              <a:rPr lang="en-US" sz="3600">
                <a:solidFill>
                  <a:srgbClr val="000000"/>
                </a:solidFill>
                <a:latin typeface="Nourd Bold"/>
              </a:rPr>
              <a:t>West Point</a:t>
            </a:r>
          </a:p>
        </p:txBody>
      </p:sp>
      <p:sp>
        <p:nvSpPr>
          <p:cNvPr id="10" name="TextBox 10"/>
          <p:cNvSpPr txBox="1"/>
          <p:nvPr/>
        </p:nvSpPr>
        <p:spPr>
          <a:xfrm>
            <a:off x="12994225" y="6105918"/>
            <a:ext cx="4927625" cy="4070258"/>
          </a:xfrm>
          <a:prstGeom prst="rect">
            <a:avLst/>
          </a:prstGeom>
        </p:spPr>
        <p:txBody>
          <a:bodyPr lIns="0" tIns="0" rIns="0" bIns="0" rtlCol="0" anchor="t">
            <a:spAutoFit/>
          </a:bodyPr>
          <a:lstStyle/>
          <a:p>
            <a:pPr algn="r">
              <a:lnSpc>
                <a:spcPts val="2940"/>
              </a:lnSpc>
            </a:pPr>
            <a:r>
              <a:rPr lang="en-US" sz="2100">
                <a:solidFill>
                  <a:srgbClr val="000000"/>
                </a:solidFill>
                <a:latin typeface="Nourd"/>
              </a:rPr>
              <a:t>Master Plan Update - Jenny Lind</a:t>
            </a:r>
          </a:p>
          <a:p>
            <a:pPr algn="r">
              <a:lnSpc>
                <a:spcPts val="2940"/>
              </a:lnSpc>
            </a:pPr>
            <a:r>
              <a:rPr lang="en-US" sz="2100">
                <a:solidFill>
                  <a:srgbClr val="000000"/>
                </a:solidFill>
                <a:latin typeface="Nourd"/>
              </a:rPr>
              <a:t>JL WTP Flood Protection </a:t>
            </a:r>
          </a:p>
          <a:p>
            <a:pPr algn="r">
              <a:lnSpc>
                <a:spcPts val="2940"/>
              </a:lnSpc>
            </a:pPr>
            <a:r>
              <a:rPr lang="en-US" sz="2100">
                <a:solidFill>
                  <a:srgbClr val="000000"/>
                </a:solidFill>
                <a:latin typeface="Nourd"/>
              </a:rPr>
              <a:t>Clearwell #2 / Repair &amp; Paint</a:t>
            </a:r>
          </a:p>
          <a:p>
            <a:pPr algn="r">
              <a:lnSpc>
                <a:spcPts val="2940"/>
              </a:lnSpc>
            </a:pPr>
            <a:r>
              <a:rPr lang="en-US" sz="2100">
                <a:solidFill>
                  <a:srgbClr val="000000"/>
                </a:solidFill>
                <a:latin typeface="Nourd"/>
              </a:rPr>
              <a:t>Wallace Tanks / Repair &amp; Paint</a:t>
            </a:r>
          </a:p>
          <a:p>
            <a:pPr algn="r">
              <a:lnSpc>
                <a:spcPts val="2940"/>
              </a:lnSpc>
            </a:pPr>
            <a:r>
              <a:rPr lang="en-US" sz="2100">
                <a:solidFill>
                  <a:srgbClr val="000000"/>
                </a:solidFill>
                <a:latin typeface="Nourd"/>
              </a:rPr>
              <a:t>Jenny Lind Tank A-B Transmission Line</a:t>
            </a:r>
          </a:p>
          <a:p>
            <a:pPr algn="r">
              <a:lnSpc>
                <a:spcPts val="2940"/>
              </a:lnSpc>
            </a:pPr>
            <a:r>
              <a:rPr lang="en-US" sz="2100">
                <a:solidFill>
                  <a:srgbClr val="000000"/>
                </a:solidFill>
                <a:latin typeface="Nourd"/>
              </a:rPr>
              <a:t>Jenny Lind Pre-Treatment</a:t>
            </a:r>
          </a:p>
          <a:p>
            <a:pPr algn="r">
              <a:lnSpc>
                <a:spcPts val="2940"/>
              </a:lnSpc>
            </a:pPr>
            <a:r>
              <a:rPr lang="en-US" sz="2100">
                <a:solidFill>
                  <a:srgbClr val="000000"/>
                </a:solidFill>
                <a:latin typeface="Nourd"/>
              </a:rPr>
              <a:t>Vista Del Lago/SR 26 Pipe Relocation</a:t>
            </a:r>
          </a:p>
          <a:p>
            <a:pPr algn="r">
              <a:lnSpc>
                <a:spcPts val="2940"/>
              </a:lnSpc>
            </a:pPr>
            <a:r>
              <a:rPr lang="en-US" sz="2100">
                <a:solidFill>
                  <a:srgbClr val="000000"/>
                </a:solidFill>
                <a:latin typeface="Nourd"/>
              </a:rPr>
              <a:t>JL Pressure Regulating Station</a:t>
            </a:r>
          </a:p>
          <a:p>
            <a:pPr algn="r">
              <a:lnSpc>
                <a:spcPts val="2940"/>
              </a:lnSpc>
            </a:pPr>
            <a:r>
              <a:rPr lang="en-US" sz="2100">
                <a:solidFill>
                  <a:srgbClr val="000000"/>
                </a:solidFill>
                <a:latin typeface="Nourd"/>
              </a:rPr>
              <a:t>Wallace SCADA System Improvements</a:t>
            </a:r>
          </a:p>
          <a:p>
            <a:pPr algn="r">
              <a:lnSpc>
                <a:spcPts val="2940"/>
              </a:lnSpc>
            </a:pPr>
            <a:r>
              <a:rPr lang="en-US" sz="2100">
                <a:solidFill>
                  <a:srgbClr val="000000"/>
                </a:solidFill>
                <a:latin typeface="Nourd"/>
              </a:rPr>
              <a:t>JL Filters 3/4/5 Rehab/Coating</a:t>
            </a:r>
          </a:p>
          <a:p>
            <a:pPr algn="r">
              <a:lnSpc>
                <a:spcPts val="2940"/>
              </a:lnSpc>
            </a:pPr>
            <a:r>
              <a:rPr lang="en-US" sz="2100">
                <a:solidFill>
                  <a:srgbClr val="000000"/>
                </a:solidFill>
                <a:latin typeface="Nourd"/>
              </a:rPr>
              <a:t>JL Filter 1&amp;2 Rehab  </a:t>
            </a:r>
          </a:p>
        </p:txBody>
      </p:sp>
      <p:sp>
        <p:nvSpPr>
          <p:cNvPr id="11" name="TextBox 11"/>
          <p:cNvSpPr txBox="1"/>
          <p:nvPr/>
        </p:nvSpPr>
        <p:spPr>
          <a:xfrm>
            <a:off x="12074947" y="5499789"/>
            <a:ext cx="5846903" cy="472418"/>
          </a:xfrm>
          <a:prstGeom prst="rect">
            <a:avLst/>
          </a:prstGeom>
        </p:spPr>
        <p:txBody>
          <a:bodyPr lIns="0" tIns="0" rIns="0" bIns="0" rtlCol="0" anchor="t">
            <a:spAutoFit/>
          </a:bodyPr>
          <a:lstStyle/>
          <a:p>
            <a:pPr algn="r">
              <a:lnSpc>
                <a:spcPts val="3600"/>
              </a:lnSpc>
            </a:pPr>
            <a:r>
              <a:rPr lang="en-US" sz="3600">
                <a:solidFill>
                  <a:srgbClr val="000000"/>
                </a:solidFill>
                <a:latin typeface="Nourd Bold"/>
              </a:rPr>
              <a:t>Jenny Lind</a:t>
            </a:r>
          </a:p>
        </p:txBody>
      </p:sp>
      <p:sp>
        <p:nvSpPr>
          <p:cNvPr id="12" name="TextBox 12"/>
          <p:cNvSpPr txBox="1"/>
          <p:nvPr/>
        </p:nvSpPr>
        <p:spPr>
          <a:xfrm>
            <a:off x="269237" y="5775934"/>
            <a:ext cx="7074090" cy="4400242"/>
          </a:xfrm>
          <a:prstGeom prst="rect">
            <a:avLst/>
          </a:prstGeom>
        </p:spPr>
        <p:txBody>
          <a:bodyPr lIns="0" tIns="0" rIns="0" bIns="0" rtlCol="0" anchor="t">
            <a:spAutoFit/>
          </a:bodyPr>
          <a:lstStyle/>
          <a:p>
            <a:pPr algn="l">
              <a:lnSpc>
                <a:spcPts val="2520"/>
              </a:lnSpc>
            </a:pPr>
            <a:r>
              <a:rPr lang="en-US" sz="2100">
                <a:solidFill>
                  <a:srgbClr val="000000"/>
                </a:solidFill>
                <a:latin typeface="Nourd"/>
              </a:rPr>
              <a:t>Lake Tulloch Raw Water Pump Renovation</a:t>
            </a:r>
          </a:p>
          <a:p>
            <a:pPr algn="l">
              <a:lnSpc>
                <a:spcPts val="2520"/>
              </a:lnSpc>
            </a:pPr>
            <a:r>
              <a:rPr lang="en-US" sz="2100">
                <a:solidFill>
                  <a:srgbClr val="000000"/>
                </a:solidFill>
                <a:latin typeface="Nourd"/>
              </a:rPr>
              <a:t>Bow Drive Waterline Replacement</a:t>
            </a:r>
          </a:p>
          <a:p>
            <a:pPr algn="l">
              <a:lnSpc>
                <a:spcPts val="2520"/>
              </a:lnSpc>
            </a:pPr>
            <a:r>
              <a:rPr lang="en-US" sz="2100">
                <a:solidFill>
                  <a:srgbClr val="000000"/>
                </a:solidFill>
                <a:latin typeface="Nourd"/>
              </a:rPr>
              <a:t>CC B-Tank Pump Station Design</a:t>
            </a:r>
          </a:p>
          <a:p>
            <a:pPr algn="l">
              <a:lnSpc>
                <a:spcPts val="2520"/>
              </a:lnSpc>
            </a:pPr>
            <a:r>
              <a:rPr lang="en-US" sz="2100">
                <a:solidFill>
                  <a:srgbClr val="000000"/>
                </a:solidFill>
                <a:latin typeface="Nourd"/>
              </a:rPr>
              <a:t>CC Tank B Rehab</a:t>
            </a:r>
          </a:p>
          <a:p>
            <a:pPr algn="l">
              <a:lnSpc>
                <a:spcPts val="2520"/>
              </a:lnSpc>
            </a:pPr>
            <a:r>
              <a:rPr lang="en-US" sz="2100">
                <a:solidFill>
                  <a:srgbClr val="000000"/>
                </a:solidFill>
                <a:latin typeface="Nourd"/>
              </a:rPr>
              <a:t>Master Plans Update - Copper Cove</a:t>
            </a:r>
          </a:p>
          <a:p>
            <a:pPr algn="l">
              <a:lnSpc>
                <a:spcPts val="2520"/>
              </a:lnSpc>
            </a:pPr>
            <a:r>
              <a:rPr lang="en-US" sz="2100">
                <a:solidFill>
                  <a:srgbClr val="000000"/>
                </a:solidFill>
                <a:latin typeface="Nourd"/>
              </a:rPr>
              <a:t>Tank Management-CC Clearwell/Tank B</a:t>
            </a:r>
          </a:p>
          <a:p>
            <a:pPr algn="l">
              <a:lnSpc>
                <a:spcPts val="2520"/>
              </a:lnSpc>
            </a:pPr>
            <a:r>
              <a:rPr lang="en-US" sz="2100">
                <a:solidFill>
                  <a:srgbClr val="000000"/>
                </a:solidFill>
                <a:latin typeface="Nourd"/>
              </a:rPr>
              <a:t>Lake Tulloch Drought Emergency</a:t>
            </a:r>
          </a:p>
          <a:p>
            <a:pPr algn="l">
              <a:lnSpc>
                <a:spcPts val="2520"/>
              </a:lnSpc>
            </a:pPr>
            <a:r>
              <a:rPr lang="en-US" sz="2100">
                <a:solidFill>
                  <a:srgbClr val="000000"/>
                </a:solidFill>
                <a:latin typeface="Nourd"/>
              </a:rPr>
              <a:t>Lake Tulloch Submerged Water Line Cross</a:t>
            </a:r>
          </a:p>
          <a:p>
            <a:pPr algn="l">
              <a:lnSpc>
                <a:spcPts val="2520"/>
              </a:lnSpc>
            </a:pPr>
            <a:r>
              <a:rPr lang="en-US" sz="2100">
                <a:solidFill>
                  <a:srgbClr val="000000"/>
                </a:solidFill>
                <a:latin typeface="Nourd"/>
              </a:rPr>
              <a:t>Reeds Turnpike Pump Station Replacement</a:t>
            </a:r>
          </a:p>
          <a:p>
            <a:pPr algn="l">
              <a:lnSpc>
                <a:spcPts val="2520"/>
              </a:lnSpc>
            </a:pPr>
            <a:r>
              <a:rPr lang="en-US" sz="2100">
                <a:solidFill>
                  <a:srgbClr val="000000"/>
                </a:solidFill>
                <a:latin typeface="Nourd"/>
              </a:rPr>
              <a:t>Copper Cove Tank B Pump Station Renovation</a:t>
            </a:r>
          </a:p>
          <a:p>
            <a:pPr algn="l">
              <a:lnSpc>
                <a:spcPts val="2520"/>
              </a:lnSpc>
            </a:pPr>
            <a:r>
              <a:rPr lang="en-US" sz="2100">
                <a:solidFill>
                  <a:srgbClr val="000000"/>
                </a:solidFill>
                <a:latin typeface="Nourd"/>
              </a:rPr>
              <a:t>CC SCADA Improvements</a:t>
            </a:r>
          </a:p>
          <a:p>
            <a:pPr algn="l">
              <a:lnSpc>
                <a:spcPts val="2520"/>
              </a:lnSpc>
            </a:pPr>
            <a:r>
              <a:rPr lang="en-US" sz="2100">
                <a:solidFill>
                  <a:srgbClr val="000000"/>
                </a:solidFill>
                <a:latin typeface="Nourd"/>
              </a:rPr>
              <a:t>CC Zone B-C Trans Pipeline &amp; Pump Station</a:t>
            </a:r>
          </a:p>
          <a:p>
            <a:pPr algn="l">
              <a:lnSpc>
                <a:spcPts val="2520"/>
              </a:lnSpc>
            </a:pPr>
            <a:r>
              <a:rPr lang="en-US" sz="2100">
                <a:solidFill>
                  <a:srgbClr val="000000"/>
                </a:solidFill>
                <a:latin typeface="Nourd"/>
              </a:rPr>
              <a:t>CC O’Byrne’s Water Line Extension </a:t>
            </a:r>
          </a:p>
          <a:p>
            <a:pPr algn="l">
              <a:lnSpc>
                <a:spcPts val="2520"/>
              </a:lnSpc>
            </a:pPr>
            <a:r>
              <a:rPr lang="en-US" sz="2100">
                <a:solidFill>
                  <a:srgbClr val="000000"/>
                </a:solidFill>
                <a:latin typeface="Nourd"/>
              </a:rPr>
              <a:t>CC Ozone Unit Replacement  </a:t>
            </a:r>
          </a:p>
        </p:txBody>
      </p:sp>
      <p:sp>
        <p:nvSpPr>
          <p:cNvPr id="13" name="TextBox 13"/>
          <p:cNvSpPr txBox="1"/>
          <p:nvPr/>
        </p:nvSpPr>
        <p:spPr>
          <a:xfrm>
            <a:off x="269237" y="5219700"/>
            <a:ext cx="5636512" cy="472418"/>
          </a:xfrm>
          <a:prstGeom prst="rect">
            <a:avLst/>
          </a:prstGeom>
        </p:spPr>
        <p:txBody>
          <a:bodyPr lIns="0" tIns="0" rIns="0" bIns="0" rtlCol="0" anchor="t">
            <a:spAutoFit/>
          </a:bodyPr>
          <a:lstStyle/>
          <a:p>
            <a:pPr algn="l">
              <a:lnSpc>
                <a:spcPts val="3600"/>
              </a:lnSpc>
            </a:pPr>
            <a:r>
              <a:rPr lang="en-US" sz="3600">
                <a:solidFill>
                  <a:srgbClr val="000000"/>
                </a:solidFill>
                <a:latin typeface="Nourd Bold"/>
              </a:rPr>
              <a:t>Copper Cove</a:t>
            </a:r>
          </a:p>
        </p:txBody>
      </p:sp>
      <p:grpSp>
        <p:nvGrpSpPr>
          <p:cNvPr id="14" name="Group 14"/>
          <p:cNvGrpSpPr/>
          <p:nvPr/>
        </p:nvGrpSpPr>
        <p:grpSpPr>
          <a:xfrm>
            <a:off x="1049120" y="116849"/>
            <a:ext cx="16189759" cy="1122128"/>
            <a:chOff x="0" y="0"/>
            <a:chExt cx="21586345" cy="1496171"/>
          </a:xfrm>
        </p:grpSpPr>
        <p:sp>
          <p:nvSpPr>
            <p:cNvPr id="15" name="TextBox 15"/>
            <p:cNvSpPr txBox="1"/>
            <p:nvPr/>
          </p:nvSpPr>
          <p:spPr>
            <a:xfrm>
              <a:off x="0" y="95250"/>
              <a:ext cx="21586345" cy="902187"/>
            </a:xfrm>
            <a:prstGeom prst="rect">
              <a:avLst/>
            </a:prstGeom>
          </p:spPr>
          <p:txBody>
            <a:bodyPr lIns="0" tIns="0" rIns="0" bIns="0" rtlCol="0" anchor="t">
              <a:spAutoFit/>
            </a:bodyPr>
            <a:lstStyle/>
            <a:p>
              <a:pPr algn="ctr">
                <a:lnSpc>
                  <a:spcPts val="4909"/>
                </a:lnSpc>
              </a:pPr>
              <a:r>
                <a:rPr lang="en-US" sz="4909">
                  <a:solidFill>
                    <a:srgbClr val="FDFBFB"/>
                  </a:solidFill>
                  <a:latin typeface="Nourd Bold"/>
                </a:rPr>
                <a:t>Water Projects</a:t>
              </a:r>
            </a:p>
          </p:txBody>
        </p:sp>
        <p:sp>
          <p:nvSpPr>
            <p:cNvPr id="16" name="TextBox 16"/>
            <p:cNvSpPr txBox="1"/>
            <p:nvPr/>
          </p:nvSpPr>
          <p:spPr>
            <a:xfrm>
              <a:off x="0" y="1045152"/>
              <a:ext cx="21586345" cy="451018"/>
            </a:xfrm>
            <a:prstGeom prst="rect">
              <a:avLst/>
            </a:prstGeom>
          </p:spPr>
          <p:txBody>
            <a:bodyPr lIns="0" tIns="0" rIns="0" bIns="0" rtlCol="0" anchor="t">
              <a:spAutoFit/>
            </a:bodyPr>
            <a:lstStyle/>
            <a:p>
              <a:pPr algn="ctr">
                <a:lnSpc>
                  <a:spcPts val="2454"/>
                </a:lnSpc>
              </a:pPr>
              <a:r>
                <a:rPr lang="en-US" sz="2454">
                  <a:solidFill>
                    <a:srgbClr val="FDFBFB"/>
                  </a:solidFill>
                  <a:latin typeface="Nourd Bold"/>
                </a:rPr>
                <a:t>2010 - Current</a:t>
              </a:r>
            </a:p>
          </p:txBody>
        </p:sp>
      </p:grpSp>
      <p:sp>
        <p:nvSpPr>
          <p:cNvPr id="17" name="Freeform 17"/>
          <p:cNvSpPr/>
          <p:nvPr/>
        </p:nvSpPr>
        <p:spPr>
          <a:xfrm>
            <a:off x="12450527" y="1622066"/>
            <a:ext cx="5471323" cy="3521434"/>
          </a:xfrm>
          <a:custGeom>
            <a:avLst/>
            <a:gdLst/>
            <a:ahLst/>
            <a:cxnLst/>
            <a:rect l="l" t="t" r="r" b="b"/>
            <a:pathLst>
              <a:path w="5471323" h="3521434">
                <a:moveTo>
                  <a:pt x="0" y="0"/>
                </a:moveTo>
                <a:lnTo>
                  <a:pt x="5471323" y="0"/>
                </a:lnTo>
                <a:lnTo>
                  <a:pt x="5471323" y="3521434"/>
                </a:lnTo>
                <a:lnTo>
                  <a:pt x="0" y="3521434"/>
                </a:lnTo>
                <a:lnTo>
                  <a:pt x="0" y="0"/>
                </a:lnTo>
                <a:close/>
              </a:path>
            </a:pathLst>
          </a:custGeom>
          <a:blipFill>
            <a:blip r:embed="rId5"/>
            <a:stretch>
              <a:fillRect l="-33120" t="-4337" r="-1185"/>
            </a:stretch>
          </a:blipFill>
          <a:ln w="38100" cap="sq">
            <a:solidFill>
              <a:srgbClr val="000000"/>
            </a:solidFill>
            <a:prstDash val="solid"/>
            <a:miter/>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25000"/>
            </a:blip>
            <a:stretch>
              <a:fillRect l="-35714" r="-35714"/>
            </a:stretch>
          </a:blipFill>
        </p:spPr>
        <p:txBody>
          <a:bodyPr/>
          <a:lstStyle/>
          <a:p>
            <a:endParaRPr lang="en-US"/>
          </a:p>
        </p:txBody>
      </p:sp>
      <p:sp>
        <p:nvSpPr>
          <p:cNvPr id="3" name="Freeform 3"/>
          <p:cNvSpPr/>
          <p:nvPr/>
        </p:nvSpPr>
        <p:spPr>
          <a:xfrm>
            <a:off x="12163222" y="1668621"/>
            <a:ext cx="5707930" cy="3889743"/>
          </a:xfrm>
          <a:custGeom>
            <a:avLst/>
            <a:gdLst/>
            <a:ahLst/>
            <a:cxnLst/>
            <a:rect l="l" t="t" r="r" b="b"/>
            <a:pathLst>
              <a:path w="5707930" h="3889743">
                <a:moveTo>
                  <a:pt x="0" y="0"/>
                </a:moveTo>
                <a:lnTo>
                  <a:pt x="5707930" y="0"/>
                </a:lnTo>
                <a:lnTo>
                  <a:pt x="5707930" y="3889743"/>
                </a:lnTo>
                <a:lnTo>
                  <a:pt x="0" y="3889743"/>
                </a:lnTo>
                <a:lnTo>
                  <a:pt x="0" y="0"/>
                </a:lnTo>
                <a:close/>
              </a:path>
            </a:pathLst>
          </a:custGeom>
          <a:blipFill>
            <a:blip r:embed="rId3"/>
            <a:stretch>
              <a:fillRect l="-18767" t="-15479" r="-6494" b="-22380"/>
            </a:stretch>
          </a:blipFill>
          <a:ln w="38100" cap="sq">
            <a:solidFill>
              <a:srgbClr val="000000"/>
            </a:solidFill>
            <a:prstDash val="solid"/>
            <a:miter/>
          </a:ln>
        </p:spPr>
        <p:txBody>
          <a:bodyPr/>
          <a:lstStyle/>
          <a:p>
            <a:endParaRPr lang="en-US"/>
          </a:p>
        </p:txBody>
      </p:sp>
      <p:sp>
        <p:nvSpPr>
          <p:cNvPr id="4" name="Freeform 4"/>
          <p:cNvSpPr/>
          <p:nvPr/>
        </p:nvSpPr>
        <p:spPr>
          <a:xfrm>
            <a:off x="435322" y="5682189"/>
            <a:ext cx="11440401" cy="4398762"/>
          </a:xfrm>
          <a:custGeom>
            <a:avLst/>
            <a:gdLst/>
            <a:ahLst/>
            <a:cxnLst/>
            <a:rect l="l" t="t" r="r" b="b"/>
            <a:pathLst>
              <a:path w="11440401" h="4398762">
                <a:moveTo>
                  <a:pt x="0" y="0"/>
                </a:moveTo>
                <a:lnTo>
                  <a:pt x="11440402" y="0"/>
                </a:lnTo>
                <a:lnTo>
                  <a:pt x="11440402" y="4398762"/>
                </a:lnTo>
                <a:lnTo>
                  <a:pt x="0" y="4398762"/>
                </a:lnTo>
                <a:lnTo>
                  <a:pt x="0" y="0"/>
                </a:lnTo>
                <a:close/>
              </a:path>
            </a:pathLst>
          </a:custGeom>
          <a:blipFill>
            <a:blip r:embed="rId4"/>
            <a:stretch>
              <a:fillRect l="-7046" t="-44820" b="-63985"/>
            </a:stretch>
          </a:blipFill>
          <a:ln w="38100" cap="sq">
            <a:solidFill>
              <a:srgbClr val="000000"/>
            </a:solidFill>
            <a:prstDash val="solid"/>
            <a:miter/>
          </a:ln>
        </p:spPr>
        <p:txBody>
          <a:bodyPr/>
          <a:lstStyle/>
          <a:p>
            <a:endParaRPr lang="en-US"/>
          </a:p>
        </p:txBody>
      </p:sp>
      <p:sp>
        <p:nvSpPr>
          <p:cNvPr id="5" name="TextBox 5"/>
          <p:cNvSpPr txBox="1"/>
          <p:nvPr/>
        </p:nvSpPr>
        <p:spPr>
          <a:xfrm>
            <a:off x="6206945" y="2137425"/>
            <a:ext cx="5596904" cy="3078083"/>
          </a:xfrm>
          <a:prstGeom prst="rect">
            <a:avLst/>
          </a:prstGeom>
        </p:spPr>
        <p:txBody>
          <a:bodyPr lIns="0" tIns="0" rIns="0" bIns="0" rtlCol="0" anchor="t">
            <a:spAutoFit/>
          </a:bodyPr>
          <a:lstStyle/>
          <a:p>
            <a:pPr algn="l">
              <a:lnSpc>
                <a:spcPts val="2730"/>
              </a:lnSpc>
            </a:pPr>
            <a:r>
              <a:rPr lang="en-US" sz="2100">
                <a:solidFill>
                  <a:srgbClr val="000000"/>
                </a:solidFill>
                <a:latin typeface="Nourd"/>
              </a:rPr>
              <a:t>EP/Reach 1 Transmission Main Replacement</a:t>
            </a:r>
          </a:p>
          <a:p>
            <a:pPr algn="l">
              <a:lnSpc>
                <a:spcPts val="2730"/>
              </a:lnSpc>
            </a:pPr>
            <a:r>
              <a:rPr lang="en-US" sz="2100">
                <a:solidFill>
                  <a:srgbClr val="000000"/>
                </a:solidFill>
                <a:latin typeface="Nourd"/>
              </a:rPr>
              <a:t>Master Plans Update - Ebbetts Pass</a:t>
            </a:r>
          </a:p>
          <a:p>
            <a:pPr algn="l">
              <a:lnSpc>
                <a:spcPts val="2730"/>
              </a:lnSpc>
            </a:pPr>
            <a:r>
              <a:rPr lang="en-US" sz="2100">
                <a:solidFill>
                  <a:srgbClr val="000000"/>
                </a:solidFill>
                <a:latin typeface="Nourd"/>
              </a:rPr>
              <a:t>EP Big Trees Redwood Tank Replacement</a:t>
            </a:r>
          </a:p>
          <a:p>
            <a:pPr algn="l">
              <a:lnSpc>
                <a:spcPts val="2730"/>
              </a:lnSpc>
            </a:pPr>
            <a:r>
              <a:rPr lang="en-US" sz="2100">
                <a:solidFill>
                  <a:srgbClr val="000000"/>
                </a:solidFill>
                <a:latin typeface="Nourd"/>
              </a:rPr>
              <a:t>EP Reach 3A Trans Pipe</a:t>
            </a:r>
          </a:p>
          <a:p>
            <a:pPr algn="l">
              <a:lnSpc>
                <a:spcPts val="2730"/>
              </a:lnSpc>
            </a:pPr>
            <a:r>
              <a:rPr lang="en-US" sz="2100">
                <a:solidFill>
                  <a:srgbClr val="000000"/>
                </a:solidFill>
                <a:latin typeface="Nourd"/>
              </a:rPr>
              <a:t>Larkspur Tank / Repair &amp; Paint</a:t>
            </a:r>
          </a:p>
          <a:p>
            <a:pPr algn="l">
              <a:lnSpc>
                <a:spcPts val="2730"/>
              </a:lnSpc>
            </a:pPr>
            <a:r>
              <a:rPr lang="en-US" sz="2100">
                <a:solidFill>
                  <a:srgbClr val="000000"/>
                </a:solidFill>
                <a:latin typeface="Nourd"/>
              </a:rPr>
              <a:t>EP Techite Water Line Replacement</a:t>
            </a:r>
          </a:p>
          <a:p>
            <a:pPr algn="l">
              <a:lnSpc>
                <a:spcPts val="2730"/>
              </a:lnSpc>
            </a:pPr>
            <a:r>
              <a:rPr lang="en-US" sz="2100">
                <a:solidFill>
                  <a:srgbClr val="000000"/>
                </a:solidFill>
                <a:latin typeface="Nourd"/>
              </a:rPr>
              <a:t>EP Reach 1 Water Line Replacement</a:t>
            </a:r>
          </a:p>
          <a:p>
            <a:pPr algn="l">
              <a:lnSpc>
                <a:spcPts val="2730"/>
              </a:lnSpc>
            </a:pPr>
            <a:r>
              <a:rPr lang="en-US" sz="2100">
                <a:solidFill>
                  <a:srgbClr val="000000"/>
                </a:solidFill>
                <a:latin typeface="Nourd"/>
              </a:rPr>
              <a:t>Fly In Acres Assessment District Construction</a:t>
            </a:r>
          </a:p>
          <a:p>
            <a:pPr algn="l">
              <a:lnSpc>
                <a:spcPts val="2730"/>
              </a:lnSpc>
            </a:pPr>
            <a:r>
              <a:rPr lang="en-US" sz="2100">
                <a:solidFill>
                  <a:srgbClr val="000000"/>
                </a:solidFill>
                <a:latin typeface="Nourd"/>
              </a:rPr>
              <a:t>Blagen Mill Pond Restoration</a:t>
            </a:r>
          </a:p>
        </p:txBody>
      </p:sp>
      <p:sp>
        <p:nvSpPr>
          <p:cNvPr id="6" name="TextBox 6"/>
          <p:cNvSpPr txBox="1"/>
          <p:nvPr/>
        </p:nvSpPr>
        <p:spPr>
          <a:xfrm>
            <a:off x="2053218" y="1560232"/>
            <a:ext cx="6282298" cy="472418"/>
          </a:xfrm>
          <a:prstGeom prst="rect">
            <a:avLst/>
          </a:prstGeom>
        </p:spPr>
        <p:txBody>
          <a:bodyPr lIns="0" tIns="0" rIns="0" bIns="0" rtlCol="0" anchor="t">
            <a:spAutoFit/>
          </a:bodyPr>
          <a:lstStyle/>
          <a:p>
            <a:pPr algn="ctr">
              <a:lnSpc>
                <a:spcPts val="3600"/>
              </a:lnSpc>
            </a:pPr>
            <a:r>
              <a:rPr lang="en-US" sz="3600">
                <a:solidFill>
                  <a:srgbClr val="000000"/>
                </a:solidFill>
                <a:latin typeface="Nourd Bold"/>
              </a:rPr>
              <a:t>Ebbetts Pass</a:t>
            </a:r>
          </a:p>
        </p:txBody>
      </p:sp>
      <p:sp>
        <p:nvSpPr>
          <p:cNvPr id="7" name="TextBox 7"/>
          <p:cNvSpPr txBox="1"/>
          <p:nvPr/>
        </p:nvSpPr>
        <p:spPr>
          <a:xfrm>
            <a:off x="13231555" y="6688565"/>
            <a:ext cx="4639597" cy="3392386"/>
          </a:xfrm>
          <a:prstGeom prst="rect">
            <a:avLst/>
          </a:prstGeom>
        </p:spPr>
        <p:txBody>
          <a:bodyPr lIns="0" tIns="0" rIns="0" bIns="0" rtlCol="0" anchor="t">
            <a:spAutoFit/>
          </a:bodyPr>
          <a:lstStyle/>
          <a:p>
            <a:pPr algn="r">
              <a:lnSpc>
                <a:spcPts val="2730"/>
              </a:lnSpc>
            </a:pPr>
            <a:r>
              <a:rPr lang="en-US" sz="2100">
                <a:solidFill>
                  <a:srgbClr val="000000"/>
                </a:solidFill>
                <a:latin typeface="Nourd"/>
              </a:rPr>
              <a:t>AMR/AMI Meter Program</a:t>
            </a:r>
          </a:p>
          <a:p>
            <a:pPr algn="r">
              <a:lnSpc>
                <a:spcPts val="2730"/>
              </a:lnSpc>
            </a:pPr>
            <a:r>
              <a:rPr lang="en-US" sz="2100">
                <a:solidFill>
                  <a:srgbClr val="000000"/>
                </a:solidFill>
                <a:latin typeface="Nourd"/>
              </a:rPr>
              <a:t>Slurry Line Improvements</a:t>
            </a:r>
          </a:p>
          <a:p>
            <a:pPr algn="r">
              <a:lnSpc>
                <a:spcPts val="2730"/>
              </a:lnSpc>
            </a:pPr>
            <a:r>
              <a:rPr lang="en-US" sz="2100">
                <a:solidFill>
                  <a:srgbClr val="000000"/>
                </a:solidFill>
                <a:latin typeface="Nourd"/>
              </a:rPr>
              <a:t>West County GW Monitoring</a:t>
            </a:r>
          </a:p>
          <a:p>
            <a:pPr algn="r">
              <a:lnSpc>
                <a:spcPts val="2730"/>
              </a:lnSpc>
            </a:pPr>
            <a:r>
              <a:rPr lang="en-US" sz="2100">
                <a:solidFill>
                  <a:srgbClr val="000000"/>
                </a:solidFill>
                <a:latin typeface="Nourd"/>
              </a:rPr>
              <a:t>Pipeline Replacement Program</a:t>
            </a:r>
          </a:p>
          <a:p>
            <a:pPr algn="r">
              <a:lnSpc>
                <a:spcPts val="2520"/>
              </a:lnSpc>
            </a:pPr>
            <a:r>
              <a:rPr lang="en-US" sz="2100">
                <a:solidFill>
                  <a:srgbClr val="000000"/>
                </a:solidFill>
                <a:latin typeface="Nourd"/>
              </a:rPr>
              <a:t>SNC Regional Hwy 4 Study</a:t>
            </a:r>
          </a:p>
          <a:p>
            <a:pPr algn="r">
              <a:lnSpc>
                <a:spcPts val="2730"/>
              </a:lnSpc>
            </a:pPr>
            <a:r>
              <a:rPr lang="en-US" sz="2100">
                <a:solidFill>
                  <a:srgbClr val="000000"/>
                </a:solidFill>
                <a:latin typeface="Nourd"/>
              </a:rPr>
              <a:t>CCWD Operations Headquarters</a:t>
            </a:r>
          </a:p>
          <a:p>
            <a:pPr algn="r">
              <a:lnSpc>
                <a:spcPts val="2730"/>
              </a:lnSpc>
            </a:pPr>
            <a:r>
              <a:rPr lang="en-US" sz="2100">
                <a:solidFill>
                  <a:srgbClr val="000000"/>
                </a:solidFill>
                <a:latin typeface="Nourd"/>
              </a:rPr>
              <a:t>Capital R&amp;R-General</a:t>
            </a:r>
          </a:p>
          <a:p>
            <a:pPr algn="r">
              <a:lnSpc>
                <a:spcPts val="2730"/>
              </a:lnSpc>
            </a:pPr>
            <a:r>
              <a:rPr lang="en-US" sz="2100">
                <a:solidFill>
                  <a:srgbClr val="000000"/>
                </a:solidFill>
                <a:latin typeface="Nourd"/>
              </a:rPr>
              <a:t>Wilson Dam</a:t>
            </a:r>
          </a:p>
          <a:p>
            <a:pPr algn="r">
              <a:lnSpc>
                <a:spcPts val="2730"/>
              </a:lnSpc>
            </a:pPr>
            <a:r>
              <a:rPr lang="en-US" sz="2100">
                <a:solidFill>
                  <a:srgbClr val="000000"/>
                </a:solidFill>
                <a:latin typeface="Nourd"/>
              </a:rPr>
              <a:t>District Corp Yard</a:t>
            </a:r>
          </a:p>
          <a:p>
            <a:pPr algn="r">
              <a:lnSpc>
                <a:spcPts val="2730"/>
              </a:lnSpc>
            </a:pPr>
            <a:r>
              <a:rPr lang="en-US" sz="2100">
                <a:solidFill>
                  <a:srgbClr val="000000"/>
                </a:solidFill>
                <a:latin typeface="Nourd"/>
              </a:rPr>
              <a:t>Turbidimeter/Analyzer Replacement</a:t>
            </a:r>
          </a:p>
        </p:txBody>
      </p:sp>
      <p:sp>
        <p:nvSpPr>
          <p:cNvPr id="8" name="TextBox 8"/>
          <p:cNvSpPr txBox="1"/>
          <p:nvPr/>
        </p:nvSpPr>
        <p:spPr>
          <a:xfrm>
            <a:off x="14095482" y="6127780"/>
            <a:ext cx="3775670" cy="472418"/>
          </a:xfrm>
          <a:prstGeom prst="rect">
            <a:avLst/>
          </a:prstGeom>
        </p:spPr>
        <p:txBody>
          <a:bodyPr lIns="0" tIns="0" rIns="0" bIns="0" rtlCol="0" anchor="t">
            <a:spAutoFit/>
          </a:bodyPr>
          <a:lstStyle/>
          <a:p>
            <a:pPr algn="r">
              <a:lnSpc>
                <a:spcPts val="3600"/>
              </a:lnSpc>
            </a:pPr>
            <a:r>
              <a:rPr lang="en-US" sz="3600">
                <a:solidFill>
                  <a:srgbClr val="000000"/>
                </a:solidFill>
                <a:latin typeface="Nourd Bold"/>
              </a:rPr>
              <a:t>Other Projects</a:t>
            </a:r>
          </a:p>
        </p:txBody>
      </p:sp>
      <p:grpSp>
        <p:nvGrpSpPr>
          <p:cNvPr id="9" name="Group 9"/>
          <p:cNvGrpSpPr/>
          <p:nvPr/>
        </p:nvGrpSpPr>
        <p:grpSpPr>
          <a:xfrm>
            <a:off x="0" y="0"/>
            <a:ext cx="18288000" cy="1355825"/>
            <a:chOff x="0" y="0"/>
            <a:chExt cx="6233237" cy="462116"/>
          </a:xfrm>
        </p:grpSpPr>
        <p:sp>
          <p:nvSpPr>
            <p:cNvPr id="10" name="Freeform 10"/>
            <p:cNvSpPr/>
            <p:nvPr/>
          </p:nvSpPr>
          <p:spPr>
            <a:xfrm>
              <a:off x="0" y="0"/>
              <a:ext cx="6233237" cy="462116"/>
            </a:xfrm>
            <a:custGeom>
              <a:avLst/>
              <a:gdLst/>
              <a:ahLst/>
              <a:cxnLst/>
              <a:rect l="l" t="t" r="r" b="b"/>
              <a:pathLst>
                <a:path w="6233237" h="462116">
                  <a:moveTo>
                    <a:pt x="0" y="0"/>
                  </a:moveTo>
                  <a:lnTo>
                    <a:pt x="6233237" y="0"/>
                  </a:lnTo>
                  <a:lnTo>
                    <a:pt x="6233237" y="462116"/>
                  </a:lnTo>
                  <a:lnTo>
                    <a:pt x="0" y="462116"/>
                  </a:lnTo>
                  <a:close/>
                </a:path>
              </a:pathLst>
            </a:custGeom>
            <a:solidFill>
              <a:srgbClr val="1E3255"/>
            </a:solidFill>
          </p:spPr>
          <p:txBody>
            <a:bodyPr/>
            <a:lstStyle/>
            <a:p>
              <a:endParaRPr lang="en-US"/>
            </a:p>
          </p:txBody>
        </p:sp>
        <p:sp>
          <p:nvSpPr>
            <p:cNvPr id="11" name="TextBox 11"/>
            <p:cNvSpPr txBox="1"/>
            <p:nvPr/>
          </p:nvSpPr>
          <p:spPr>
            <a:xfrm>
              <a:off x="0" y="-19050"/>
              <a:ext cx="6233237" cy="481166"/>
            </a:xfrm>
            <a:prstGeom prst="rect">
              <a:avLst/>
            </a:prstGeom>
          </p:spPr>
          <p:txBody>
            <a:bodyPr lIns="51955" tIns="51955" rIns="51955" bIns="51955" rtlCol="0" anchor="ctr"/>
            <a:lstStyle/>
            <a:p>
              <a:pPr algn="ctr">
                <a:lnSpc>
                  <a:spcPts val="2290"/>
                </a:lnSpc>
              </a:pPr>
              <a:endParaRPr/>
            </a:p>
          </p:txBody>
        </p:sp>
      </p:grpSp>
      <p:grpSp>
        <p:nvGrpSpPr>
          <p:cNvPr id="12" name="Group 12"/>
          <p:cNvGrpSpPr/>
          <p:nvPr/>
        </p:nvGrpSpPr>
        <p:grpSpPr>
          <a:xfrm>
            <a:off x="1049120" y="116849"/>
            <a:ext cx="16189759" cy="1122128"/>
            <a:chOff x="0" y="0"/>
            <a:chExt cx="21586345" cy="1496171"/>
          </a:xfrm>
        </p:grpSpPr>
        <p:sp>
          <p:nvSpPr>
            <p:cNvPr id="13" name="TextBox 13"/>
            <p:cNvSpPr txBox="1"/>
            <p:nvPr/>
          </p:nvSpPr>
          <p:spPr>
            <a:xfrm>
              <a:off x="0" y="95250"/>
              <a:ext cx="21586345" cy="902187"/>
            </a:xfrm>
            <a:prstGeom prst="rect">
              <a:avLst/>
            </a:prstGeom>
          </p:spPr>
          <p:txBody>
            <a:bodyPr lIns="0" tIns="0" rIns="0" bIns="0" rtlCol="0" anchor="t">
              <a:spAutoFit/>
            </a:bodyPr>
            <a:lstStyle/>
            <a:p>
              <a:pPr algn="ctr">
                <a:lnSpc>
                  <a:spcPts val="4909"/>
                </a:lnSpc>
              </a:pPr>
              <a:r>
                <a:rPr lang="en-US" sz="4909">
                  <a:solidFill>
                    <a:srgbClr val="FDFBFB"/>
                  </a:solidFill>
                  <a:latin typeface="Nourd Bold"/>
                </a:rPr>
                <a:t>Water Projects</a:t>
              </a:r>
            </a:p>
          </p:txBody>
        </p:sp>
        <p:sp>
          <p:nvSpPr>
            <p:cNvPr id="14" name="TextBox 14"/>
            <p:cNvSpPr txBox="1"/>
            <p:nvPr/>
          </p:nvSpPr>
          <p:spPr>
            <a:xfrm>
              <a:off x="0" y="1045152"/>
              <a:ext cx="21586345" cy="451018"/>
            </a:xfrm>
            <a:prstGeom prst="rect">
              <a:avLst/>
            </a:prstGeom>
          </p:spPr>
          <p:txBody>
            <a:bodyPr lIns="0" tIns="0" rIns="0" bIns="0" rtlCol="0" anchor="t">
              <a:spAutoFit/>
            </a:bodyPr>
            <a:lstStyle/>
            <a:p>
              <a:pPr algn="ctr">
                <a:lnSpc>
                  <a:spcPts val="2454"/>
                </a:lnSpc>
              </a:pPr>
              <a:r>
                <a:rPr lang="en-US" sz="2454">
                  <a:solidFill>
                    <a:srgbClr val="FDFBFB"/>
                  </a:solidFill>
                  <a:latin typeface="Nourd Bold"/>
                </a:rPr>
                <a:t>2010 - Current</a:t>
              </a:r>
            </a:p>
          </p:txBody>
        </p:sp>
      </p:grpSp>
      <p:sp>
        <p:nvSpPr>
          <p:cNvPr id="15" name="TextBox 15"/>
          <p:cNvSpPr txBox="1"/>
          <p:nvPr/>
        </p:nvSpPr>
        <p:spPr>
          <a:xfrm>
            <a:off x="435322" y="2137425"/>
            <a:ext cx="5771623" cy="3420939"/>
          </a:xfrm>
          <a:prstGeom prst="rect">
            <a:avLst/>
          </a:prstGeom>
        </p:spPr>
        <p:txBody>
          <a:bodyPr lIns="0" tIns="0" rIns="0" bIns="0" rtlCol="0" anchor="t">
            <a:spAutoFit/>
          </a:bodyPr>
          <a:lstStyle/>
          <a:p>
            <a:pPr algn="l">
              <a:lnSpc>
                <a:spcPts val="2730"/>
              </a:lnSpc>
            </a:pPr>
            <a:r>
              <a:rPr lang="en-US" sz="2100">
                <a:solidFill>
                  <a:srgbClr val="000000"/>
                </a:solidFill>
                <a:latin typeface="Nourd"/>
              </a:rPr>
              <a:t>EP Redwood Tanks Replacement </a:t>
            </a:r>
          </a:p>
          <a:p>
            <a:pPr algn="l">
              <a:lnSpc>
                <a:spcPts val="2730"/>
              </a:lnSpc>
            </a:pPr>
            <a:r>
              <a:rPr lang="en-US" sz="2100">
                <a:solidFill>
                  <a:srgbClr val="000000"/>
                </a:solidFill>
                <a:latin typeface="Nourd"/>
              </a:rPr>
              <a:t>EP WTP Filter Rehab/Painting</a:t>
            </a:r>
          </a:p>
          <a:p>
            <a:pPr algn="l">
              <a:lnSpc>
                <a:spcPts val="2730"/>
              </a:lnSpc>
            </a:pPr>
            <a:r>
              <a:rPr lang="en-US" sz="2100">
                <a:solidFill>
                  <a:srgbClr val="000000"/>
                </a:solidFill>
                <a:latin typeface="Nourd"/>
              </a:rPr>
              <a:t>Meadowmont P/S Improvement</a:t>
            </a:r>
          </a:p>
          <a:p>
            <a:pPr algn="l">
              <a:lnSpc>
                <a:spcPts val="2730"/>
              </a:lnSpc>
            </a:pPr>
            <a:r>
              <a:rPr lang="en-US" sz="2100">
                <a:solidFill>
                  <a:srgbClr val="000000"/>
                </a:solidFill>
                <a:latin typeface="Nourd"/>
              </a:rPr>
              <a:t>Hunter's Raw Water Pumps Renovation</a:t>
            </a:r>
          </a:p>
          <a:p>
            <a:pPr algn="l">
              <a:lnSpc>
                <a:spcPts val="2730"/>
              </a:lnSpc>
            </a:pPr>
            <a:r>
              <a:rPr lang="en-US" sz="2100">
                <a:solidFill>
                  <a:srgbClr val="000000"/>
                </a:solidFill>
                <a:latin typeface="Nourd"/>
              </a:rPr>
              <a:t>Big Trees Pump Stations 1, 4 &amp; 5 Replacement</a:t>
            </a:r>
          </a:p>
          <a:p>
            <a:pPr algn="l">
              <a:lnSpc>
                <a:spcPts val="2730"/>
              </a:lnSpc>
            </a:pPr>
            <a:r>
              <a:rPr lang="en-US" sz="2100">
                <a:solidFill>
                  <a:srgbClr val="000000"/>
                </a:solidFill>
                <a:latin typeface="Nourd"/>
              </a:rPr>
              <a:t>White Pines Tule Removal/Spillway</a:t>
            </a:r>
          </a:p>
          <a:p>
            <a:pPr algn="l">
              <a:lnSpc>
                <a:spcPts val="2730"/>
              </a:lnSpc>
            </a:pPr>
            <a:r>
              <a:rPr lang="en-US" sz="2100">
                <a:solidFill>
                  <a:srgbClr val="000000"/>
                </a:solidFill>
                <a:latin typeface="Nourd"/>
              </a:rPr>
              <a:t>White Pines Dam/Blanket Drain Rehab</a:t>
            </a:r>
          </a:p>
          <a:p>
            <a:pPr algn="l">
              <a:lnSpc>
                <a:spcPts val="2730"/>
              </a:lnSpc>
            </a:pPr>
            <a:r>
              <a:rPr lang="en-US" sz="2100">
                <a:solidFill>
                  <a:srgbClr val="000000"/>
                </a:solidFill>
                <a:latin typeface="Nourd"/>
              </a:rPr>
              <a:t>Avery Pumps/Motor Control Soft Starts</a:t>
            </a:r>
          </a:p>
          <a:p>
            <a:pPr algn="l">
              <a:lnSpc>
                <a:spcPts val="2730"/>
              </a:lnSpc>
            </a:pPr>
            <a:r>
              <a:rPr lang="en-US" sz="2100">
                <a:solidFill>
                  <a:srgbClr val="000000"/>
                </a:solidFill>
                <a:latin typeface="Nourd"/>
              </a:rPr>
              <a:t>Sheep Ranch Water Plant Replacement </a:t>
            </a:r>
          </a:p>
          <a:p>
            <a:pPr algn="l">
              <a:lnSpc>
                <a:spcPts val="2730"/>
              </a:lnSpc>
            </a:pPr>
            <a:r>
              <a:rPr lang="en-US" sz="2100">
                <a:solidFill>
                  <a:srgbClr val="000000"/>
                </a:solidFill>
                <a:latin typeface="Nourd"/>
              </a:rPr>
              <a:t>Sheep Ranch Distribution System Replacement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941" y="-6958853"/>
            <a:ext cx="18825882" cy="24204706"/>
          </a:xfrm>
          <a:custGeom>
            <a:avLst/>
            <a:gdLst/>
            <a:ahLst/>
            <a:cxnLst/>
            <a:rect l="l" t="t" r="r" b="b"/>
            <a:pathLst>
              <a:path w="18825882" h="24204706">
                <a:moveTo>
                  <a:pt x="0" y="0"/>
                </a:moveTo>
                <a:lnTo>
                  <a:pt x="18825882" y="0"/>
                </a:lnTo>
                <a:lnTo>
                  <a:pt x="18825882" y="24204706"/>
                </a:lnTo>
                <a:lnTo>
                  <a:pt x="0" y="24204706"/>
                </a:lnTo>
                <a:lnTo>
                  <a:pt x="0" y="0"/>
                </a:lnTo>
                <a:close/>
              </a:path>
            </a:pathLst>
          </a:custGeom>
          <a:blipFill>
            <a:blip r:embed="rId2">
              <a:alphaModFix amt="25000"/>
            </a:blip>
            <a:stretch>
              <a:fillRect l="-35714" r="-35714"/>
            </a:stretch>
          </a:blipFill>
        </p:spPr>
        <p:txBody>
          <a:bodyPr/>
          <a:lstStyle/>
          <a:p>
            <a:endParaRPr lang="en-US"/>
          </a:p>
        </p:txBody>
      </p:sp>
      <p:sp>
        <p:nvSpPr>
          <p:cNvPr id="3" name="Freeform 3"/>
          <p:cNvSpPr/>
          <p:nvPr/>
        </p:nvSpPr>
        <p:spPr>
          <a:xfrm>
            <a:off x="10764606" y="3224144"/>
            <a:ext cx="7143179" cy="5208969"/>
          </a:xfrm>
          <a:custGeom>
            <a:avLst/>
            <a:gdLst/>
            <a:ahLst/>
            <a:cxnLst/>
            <a:rect l="l" t="t" r="r" b="b"/>
            <a:pathLst>
              <a:path w="7143179" h="5208969">
                <a:moveTo>
                  <a:pt x="0" y="0"/>
                </a:moveTo>
                <a:lnTo>
                  <a:pt x="7143178" y="0"/>
                </a:lnTo>
                <a:lnTo>
                  <a:pt x="7143178" y="5208968"/>
                </a:lnTo>
                <a:lnTo>
                  <a:pt x="0" y="5208968"/>
                </a:lnTo>
                <a:lnTo>
                  <a:pt x="0" y="0"/>
                </a:lnTo>
                <a:close/>
              </a:path>
            </a:pathLst>
          </a:custGeom>
          <a:blipFill>
            <a:blip r:embed="rId3"/>
            <a:stretch>
              <a:fillRect l="-51133" t="-35912" b="-19526"/>
            </a:stretch>
          </a:blipFill>
          <a:ln w="38100" cap="sq">
            <a:solidFill>
              <a:srgbClr val="000000"/>
            </a:solidFill>
            <a:prstDash val="solid"/>
            <a:miter/>
          </a:ln>
        </p:spPr>
        <p:txBody>
          <a:bodyPr/>
          <a:lstStyle/>
          <a:p>
            <a:endParaRPr lang="en-US"/>
          </a:p>
        </p:txBody>
      </p:sp>
      <p:sp>
        <p:nvSpPr>
          <p:cNvPr id="4" name="Freeform 4"/>
          <p:cNvSpPr/>
          <p:nvPr/>
        </p:nvSpPr>
        <p:spPr>
          <a:xfrm>
            <a:off x="209947" y="7767519"/>
            <a:ext cx="10289120" cy="2261258"/>
          </a:xfrm>
          <a:custGeom>
            <a:avLst/>
            <a:gdLst/>
            <a:ahLst/>
            <a:cxnLst/>
            <a:rect l="l" t="t" r="r" b="b"/>
            <a:pathLst>
              <a:path w="10289120" h="2261258">
                <a:moveTo>
                  <a:pt x="0" y="0"/>
                </a:moveTo>
                <a:lnTo>
                  <a:pt x="10289120" y="0"/>
                </a:lnTo>
                <a:lnTo>
                  <a:pt x="10289120" y="2261258"/>
                </a:lnTo>
                <a:lnTo>
                  <a:pt x="0" y="2261258"/>
                </a:lnTo>
                <a:lnTo>
                  <a:pt x="0" y="0"/>
                </a:lnTo>
                <a:close/>
              </a:path>
            </a:pathLst>
          </a:custGeom>
          <a:blipFill>
            <a:blip r:embed="rId4"/>
            <a:stretch>
              <a:fillRect l="-4845" t="-122266" b="-135533"/>
            </a:stretch>
          </a:blipFill>
          <a:ln w="38100" cap="sq">
            <a:solidFill>
              <a:srgbClr val="000000"/>
            </a:solidFill>
            <a:prstDash val="solid"/>
            <a:miter/>
          </a:ln>
        </p:spPr>
        <p:txBody>
          <a:bodyPr/>
          <a:lstStyle/>
          <a:p>
            <a:endParaRPr lang="en-US"/>
          </a:p>
        </p:txBody>
      </p:sp>
      <p:sp>
        <p:nvSpPr>
          <p:cNvPr id="5" name="Freeform 5"/>
          <p:cNvSpPr/>
          <p:nvPr/>
        </p:nvSpPr>
        <p:spPr>
          <a:xfrm>
            <a:off x="5762263" y="1642524"/>
            <a:ext cx="4736804" cy="5783106"/>
          </a:xfrm>
          <a:custGeom>
            <a:avLst/>
            <a:gdLst/>
            <a:ahLst/>
            <a:cxnLst/>
            <a:rect l="l" t="t" r="r" b="b"/>
            <a:pathLst>
              <a:path w="4736804" h="5783106">
                <a:moveTo>
                  <a:pt x="0" y="0"/>
                </a:moveTo>
                <a:lnTo>
                  <a:pt x="4736804" y="0"/>
                </a:lnTo>
                <a:lnTo>
                  <a:pt x="4736804" y="5783107"/>
                </a:lnTo>
                <a:lnTo>
                  <a:pt x="0" y="5783107"/>
                </a:lnTo>
                <a:lnTo>
                  <a:pt x="0" y="0"/>
                </a:lnTo>
                <a:close/>
              </a:path>
            </a:pathLst>
          </a:custGeom>
          <a:blipFill>
            <a:blip r:embed="rId5"/>
            <a:stretch>
              <a:fillRect l="-86912" t="-3446" r="-33615" b="-32025"/>
            </a:stretch>
          </a:blipFill>
          <a:ln w="38100" cap="sq">
            <a:solidFill>
              <a:srgbClr val="000000"/>
            </a:solidFill>
            <a:prstDash val="solid"/>
            <a:miter/>
          </a:ln>
        </p:spPr>
        <p:txBody>
          <a:bodyPr/>
          <a:lstStyle/>
          <a:p>
            <a:endParaRPr lang="en-US"/>
          </a:p>
        </p:txBody>
      </p:sp>
      <p:grpSp>
        <p:nvGrpSpPr>
          <p:cNvPr id="6" name="Group 6"/>
          <p:cNvGrpSpPr/>
          <p:nvPr/>
        </p:nvGrpSpPr>
        <p:grpSpPr>
          <a:xfrm>
            <a:off x="0" y="0"/>
            <a:ext cx="18288000" cy="1316781"/>
            <a:chOff x="0" y="0"/>
            <a:chExt cx="6233237" cy="448808"/>
          </a:xfrm>
        </p:grpSpPr>
        <p:sp>
          <p:nvSpPr>
            <p:cNvPr id="7" name="Freeform 7"/>
            <p:cNvSpPr/>
            <p:nvPr/>
          </p:nvSpPr>
          <p:spPr>
            <a:xfrm>
              <a:off x="0" y="0"/>
              <a:ext cx="6233237" cy="448808"/>
            </a:xfrm>
            <a:custGeom>
              <a:avLst/>
              <a:gdLst/>
              <a:ahLst/>
              <a:cxnLst/>
              <a:rect l="l" t="t" r="r" b="b"/>
              <a:pathLst>
                <a:path w="6233237" h="448808">
                  <a:moveTo>
                    <a:pt x="0" y="0"/>
                  </a:moveTo>
                  <a:lnTo>
                    <a:pt x="6233237" y="0"/>
                  </a:lnTo>
                  <a:lnTo>
                    <a:pt x="6233237" y="448808"/>
                  </a:lnTo>
                  <a:lnTo>
                    <a:pt x="0" y="448808"/>
                  </a:lnTo>
                  <a:close/>
                </a:path>
              </a:pathLst>
            </a:custGeom>
            <a:solidFill>
              <a:srgbClr val="51664F"/>
            </a:solidFill>
          </p:spPr>
          <p:txBody>
            <a:bodyPr/>
            <a:lstStyle/>
            <a:p>
              <a:endParaRPr lang="en-US"/>
            </a:p>
          </p:txBody>
        </p:sp>
        <p:sp>
          <p:nvSpPr>
            <p:cNvPr id="8" name="TextBox 8"/>
            <p:cNvSpPr txBox="1"/>
            <p:nvPr/>
          </p:nvSpPr>
          <p:spPr>
            <a:xfrm>
              <a:off x="0" y="-19050"/>
              <a:ext cx="6233237" cy="467858"/>
            </a:xfrm>
            <a:prstGeom prst="rect">
              <a:avLst/>
            </a:prstGeom>
          </p:spPr>
          <p:txBody>
            <a:bodyPr lIns="51955" tIns="51955" rIns="51955" bIns="51955" rtlCol="0" anchor="ctr"/>
            <a:lstStyle/>
            <a:p>
              <a:pPr algn="ctr">
                <a:lnSpc>
                  <a:spcPts val="2290"/>
                </a:lnSpc>
              </a:pPr>
              <a:endParaRPr/>
            </a:p>
          </p:txBody>
        </p:sp>
      </p:grpSp>
      <p:sp>
        <p:nvSpPr>
          <p:cNvPr id="9" name="TextBox 9"/>
          <p:cNvSpPr txBox="1"/>
          <p:nvPr/>
        </p:nvSpPr>
        <p:spPr>
          <a:xfrm>
            <a:off x="209947" y="2160643"/>
            <a:ext cx="5709262" cy="2956031"/>
          </a:xfrm>
          <a:prstGeom prst="rect">
            <a:avLst/>
          </a:prstGeom>
        </p:spPr>
        <p:txBody>
          <a:bodyPr lIns="0" tIns="0" rIns="0" bIns="0" rtlCol="0" anchor="t">
            <a:spAutoFit/>
          </a:bodyPr>
          <a:lstStyle/>
          <a:p>
            <a:pPr algn="l">
              <a:lnSpc>
                <a:spcPts val="2940"/>
              </a:lnSpc>
            </a:pPr>
            <a:r>
              <a:rPr lang="en-US" sz="2100">
                <a:solidFill>
                  <a:srgbClr val="000000"/>
                </a:solidFill>
                <a:latin typeface="Nourd"/>
              </a:rPr>
              <a:t>Vallecito WWTP Expansion</a:t>
            </a:r>
          </a:p>
          <a:p>
            <a:pPr algn="l">
              <a:lnSpc>
                <a:spcPts val="2940"/>
              </a:lnSpc>
            </a:pPr>
            <a:r>
              <a:rPr lang="en-US" sz="2100">
                <a:solidFill>
                  <a:srgbClr val="000000"/>
                </a:solidFill>
                <a:latin typeface="Nourd"/>
              </a:rPr>
              <a:t>Vallecito WWTP Permit and Monitoring</a:t>
            </a:r>
          </a:p>
          <a:p>
            <a:pPr algn="l">
              <a:lnSpc>
                <a:spcPts val="2940"/>
              </a:lnSpc>
            </a:pPr>
            <a:r>
              <a:rPr lang="en-US" sz="2100">
                <a:solidFill>
                  <a:srgbClr val="000000"/>
                </a:solidFill>
                <a:latin typeface="Nourd"/>
              </a:rPr>
              <a:t>Vallecito WWTP Monitoring Well Installation</a:t>
            </a:r>
          </a:p>
          <a:p>
            <a:pPr algn="l">
              <a:lnSpc>
                <a:spcPts val="2940"/>
              </a:lnSpc>
            </a:pPr>
            <a:r>
              <a:rPr lang="en-US" sz="2100">
                <a:solidFill>
                  <a:srgbClr val="000000"/>
                </a:solidFill>
                <a:latin typeface="Nourd"/>
              </a:rPr>
              <a:t>Vallecito WWTP Storage Expansion</a:t>
            </a:r>
          </a:p>
          <a:p>
            <a:pPr algn="l">
              <a:lnSpc>
                <a:spcPts val="2940"/>
              </a:lnSpc>
            </a:pPr>
            <a:r>
              <a:rPr lang="en-US" sz="2100">
                <a:solidFill>
                  <a:srgbClr val="000000"/>
                </a:solidFill>
                <a:latin typeface="Nourd"/>
              </a:rPr>
              <a:t>Vallecito I&amp;I/Equalization Improvements</a:t>
            </a:r>
          </a:p>
          <a:p>
            <a:pPr algn="l">
              <a:lnSpc>
                <a:spcPts val="2940"/>
              </a:lnSpc>
            </a:pPr>
            <a:r>
              <a:rPr lang="en-US" sz="2100">
                <a:solidFill>
                  <a:srgbClr val="000000"/>
                </a:solidFill>
                <a:latin typeface="Nourd"/>
              </a:rPr>
              <a:t>Indian Rock East Sand Filter Rehab</a:t>
            </a:r>
          </a:p>
          <a:p>
            <a:pPr algn="l">
              <a:lnSpc>
                <a:spcPts val="2940"/>
              </a:lnSpc>
            </a:pPr>
            <a:r>
              <a:rPr lang="en-US" sz="2100">
                <a:solidFill>
                  <a:srgbClr val="000000"/>
                </a:solidFill>
                <a:latin typeface="Nourd"/>
              </a:rPr>
              <a:t>Vallecito/DF Headworks Screen</a:t>
            </a:r>
          </a:p>
          <a:p>
            <a:pPr algn="l">
              <a:lnSpc>
                <a:spcPts val="2940"/>
              </a:lnSpc>
            </a:pPr>
            <a:r>
              <a:rPr lang="en-US" sz="2100">
                <a:solidFill>
                  <a:srgbClr val="000000"/>
                </a:solidFill>
                <a:latin typeface="Nourd"/>
              </a:rPr>
              <a:t>Vallecito WWTP System Improvements  </a:t>
            </a:r>
          </a:p>
        </p:txBody>
      </p:sp>
      <p:sp>
        <p:nvSpPr>
          <p:cNvPr id="10" name="TextBox 10"/>
          <p:cNvSpPr txBox="1"/>
          <p:nvPr/>
        </p:nvSpPr>
        <p:spPr>
          <a:xfrm>
            <a:off x="209947" y="1624102"/>
            <a:ext cx="5053023" cy="472418"/>
          </a:xfrm>
          <a:prstGeom prst="rect">
            <a:avLst/>
          </a:prstGeom>
        </p:spPr>
        <p:txBody>
          <a:bodyPr lIns="0" tIns="0" rIns="0" bIns="0" rtlCol="0" anchor="t">
            <a:spAutoFit/>
          </a:bodyPr>
          <a:lstStyle/>
          <a:p>
            <a:pPr algn="l">
              <a:lnSpc>
                <a:spcPts val="3600"/>
              </a:lnSpc>
            </a:pPr>
            <a:r>
              <a:rPr lang="en-US" sz="3600">
                <a:solidFill>
                  <a:srgbClr val="000000"/>
                </a:solidFill>
                <a:latin typeface="Nourd Bold"/>
              </a:rPr>
              <a:t>Vallecito</a:t>
            </a:r>
          </a:p>
        </p:txBody>
      </p:sp>
      <p:sp>
        <p:nvSpPr>
          <p:cNvPr id="11" name="TextBox 11"/>
          <p:cNvSpPr txBox="1"/>
          <p:nvPr/>
        </p:nvSpPr>
        <p:spPr>
          <a:xfrm>
            <a:off x="209947" y="6698053"/>
            <a:ext cx="5125281" cy="727578"/>
          </a:xfrm>
          <a:prstGeom prst="rect">
            <a:avLst/>
          </a:prstGeom>
        </p:spPr>
        <p:txBody>
          <a:bodyPr lIns="0" tIns="0" rIns="0" bIns="0" rtlCol="0" anchor="t">
            <a:spAutoFit/>
          </a:bodyPr>
          <a:lstStyle/>
          <a:p>
            <a:pPr algn="l">
              <a:lnSpc>
                <a:spcPts val="2940"/>
              </a:lnSpc>
            </a:pPr>
            <a:r>
              <a:rPr lang="en-US" sz="2100">
                <a:solidFill>
                  <a:srgbClr val="000000"/>
                </a:solidFill>
                <a:latin typeface="Nourd"/>
              </a:rPr>
              <a:t>FM WWTP Phase 1 Improvements</a:t>
            </a:r>
          </a:p>
          <a:p>
            <a:pPr algn="l">
              <a:lnSpc>
                <a:spcPts val="2940"/>
              </a:lnSpc>
            </a:pPr>
            <a:r>
              <a:rPr lang="en-US" sz="2100">
                <a:solidFill>
                  <a:srgbClr val="000000"/>
                </a:solidFill>
                <a:latin typeface="Nourd"/>
              </a:rPr>
              <a:t>FM UV Disinfection System Replacement</a:t>
            </a:r>
          </a:p>
        </p:txBody>
      </p:sp>
      <p:sp>
        <p:nvSpPr>
          <p:cNvPr id="12" name="TextBox 12"/>
          <p:cNvSpPr txBox="1"/>
          <p:nvPr/>
        </p:nvSpPr>
        <p:spPr>
          <a:xfrm>
            <a:off x="209947" y="6074836"/>
            <a:ext cx="5285616" cy="472418"/>
          </a:xfrm>
          <a:prstGeom prst="rect">
            <a:avLst/>
          </a:prstGeom>
        </p:spPr>
        <p:txBody>
          <a:bodyPr lIns="0" tIns="0" rIns="0" bIns="0" rtlCol="0" anchor="t">
            <a:spAutoFit/>
          </a:bodyPr>
          <a:lstStyle/>
          <a:p>
            <a:pPr algn="l">
              <a:lnSpc>
                <a:spcPts val="3600"/>
              </a:lnSpc>
            </a:pPr>
            <a:r>
              <a:rPr lang="en-US" sz="3600">
                <a:solidFill>
                  <a:srgbClr val="000000"/>
                </a:solidFill>
                <a:latin typeface="Nourd Bold"/>
              </a:rPr>
              <a:t>Forest Meadows</a:t>
            </a:r>
          </a:p>
        </p:txBody>
      </p:sp>
      <p:sp>
        <p:nvSpPr>
          <p:cNvPr id="13" name="TextBox 13"/>
          <p:cNvSpPr txBox="1"/>
          <p:nvPr/>
        </p:nvSpPr>
        <p:spPr>
          <a:xfrm>
            <a:off x="10764606" y="1866265"/>
            <a:ext cx="7143179" cy="1098987"/>
          </a:xfrm>
          <a:prstGeom prst="rect">
            <a:avLst/>
          </a:prstGeom>
        </p:spPr>
        <p:txBody>
          <a:bodyPr lIns="0" tIns="0" rIns="0" bIns="0" rtlCol="0" anchor="t">
            <a:spAutoFit/>
          </a:bodyPr>
          <a:lstStyle/>
          <a:p>
            <a:pPr algn="r">
              <a:lnSpc>
                <a:spcPts val="2940"/>
              </a:lnSpc>
            </a:pPr>
            <a:r>
              <a:rPr lang="en-US" sz="2100">
                <a:solidFill>
                  <a:srgbClr val="000000"/>
                </a:solidFill>
                <a:latin typeface="Nourd"/>
              </a:rPr>
              <a:t>WWTP Improvements</a:t>
            </a:r>
          </a:p>
          <a:p>
            <a:pPr algn="r">
              <a:lnSpc>
                <a:spcPts val="2940"/>
              </a:lnSpc>
            </a:pPr>
            <a:r>
              <a:rPr lang="en-US" sz="2100">
                <a:solidFill>
                  <a:srgbClr val="000000"/>
                </a:solidFill>
                <a:latin typeface="Nourd"/>
              </a:rPr>
              <a:t>Secondary Clarifier</a:t>
            </a:r>
          </a:p>
          <a:p>
            <a:pPr algn="r">
              <a:lnSpc>
                <a:spcPts val="2940"/>
              </a:lnSpc>
            </a:pPr>
            <a:r>
              <a:rPr lang="en-US" sz="2100">
                <a:solidFill>
                  <a:srgbClr val="000000"/>
                </a:solidFill>
                <a:latin typeface="Nourd"/>
              </a:rPr>
              <a:t>Leach Field Improvements</a:t>
            </a:r>
          </a:p>
        </p:txBody>
      </p:sp>
      <p:sp>
        <p:nvSpPr>
          <p:cNvPr id="14" name="TextBox 14"/>
          <p:cNvSpPr txBox="1"/>
          <p:nvPr/>
        </p:nvSpPr>
        <p:spPr>
          <a:xfrm>
            <a:off x="14025413" y="1444415"/>
            <a:ext cx="3882371" cy="472418"/>
          </a:xfrm>
          <a:prstGeom prst="rect">
            <a:avLst/>
          </a:prstGeom>
        </p:spPr>
        <p:txBody>
          <a:bodyPr lIns="0" tIns="0" rIns="0" bIns="0" rtlCol="0" anchor="t">
            <a:spAutoFit/>
          </a:bodyPr>
          <a:lstStyle/>
          <a:p>
            <a:pPr algn="r">
              <a:lnSpc>
                <a:spcPts val="3600"/>
              </a:lnSpc>
            </a:pPr>
            <a:r>
              <a:rPr lang="en-US" sz="3600">
                <a:solidFill>
                  <a:srgbClr val="000000"/>
                </a:solidFill>
                <a:latin typeface="Nourd Bold"/>
              </a:rPr>
              <a:t>Arnold</a:t>
            </a:r>
          </a:p>
        </p:txBody>
      </p:sp>
      <p:sp>
        <p:nvSpPr>
          <p:cNvPr id="15" name="TextBox 15"/>
          <p:cNvSpPr txBox="1"/>
          <p:nvPr/>
        </p:nvSpPr>
        <p:spPr>
          <a:xfrm>
            <a:off x="11819452" y="9165515"/>
            <a:ext cx="6088333" cy="727578"/>
          </a:xfrm>
          <a:prstGeom prst="rect">
            <a:avLst/>
          </a:prstGeom>
        </p:spPr>
        <p:txBody>
          <a:bodyPr lIns="0" tIns="0" rIns="0" bIns="0" rtlCol="0" anchor="t">
            <a:spAutoFit/>
          </a:bodyPr>
          <a:lstStyle/>
          <a:p>
            <a:pPr algn="r">
              <a:lnSpc>
                <a:spcPts val="2940"/>
              </a:lnSpc>
            </a:pPr>
            <a:r>
              <a:rPr lang="en-US" sz="2100">
                <a:solidFill>
                  <a:srgbClr val="000000"/>
                </a:solidFill>
                <a:latin typeface="Nourd"/>
              </a:rPr>
              <a:t>WP/Wilseyville Sewer Service Area Plan Study</a:t>
            </a:r>
          </a:p>
          <a:p>
            <a:pPr algn="r">
              <a:lnSpc>
                <a:spcPts val="2940"/>
              </a:lnSpc>
            </a:pPr>
            <a:r>
              <a:rPr lang="en-US" sz="2100">
                <a:solidFill>
                  <a:srgbClr val="000000"/>
                </a:solidFill>
                <a:latin typeface="Nourd"/>
              </a:rPr>
              <a:t>West Point/Wilseyville Consolidation</a:t>
            </a:r>
          </a:p>
        </p:txBody>
      </p:sp>
      <p:sp>
        <p:nvSpPr>
          <p:cNvPr id="16" name="TextBox 16"/>
          <p:cNvSpPr txBox="1"/>
          <p:nvPr/>
        </p:nvSpPr>
        <p:spPr>
          <a:xfrm>
            <a:off x="12024910" y="8642212"/>
            <a:ext cx="5882875" cy="472418"/>
          </a:xfrm>
          <a:prstGeom prst="rect">
            <a:avLst/>
          </a:prstGeom>
        </p:spPr>
        <p:txBody>
          <a:bodyPr lIns="0" tIns="0" rIns="0" bIns="0" rtlCol="0" anchor="t">
            <a:spAutoFit/>
          </a:bodyPr>
          <a:lstStyle/>
          <a:p>
            <a:pPr algn="r">
              <a:lnSpc>
                <a:spcPts val="3600"/>
              </a:lnSpc>
            </a:pPr>
            <a:r>
              <a:rPr lang="en-US" sz="3600">
                <a:solidFill>
                  <a:srgbClr val="000000"/>
                </a:solidFill>
                <a:latin typeface="Nourd Bold"/>
              </a:rPr>
              <a:t>West Point / Wilseyville</a:t>
            </a:r>
          </a:p>
        </p:txBody>
      </p:sp>
      <p:grpSp>
        <p:nvGrpSpPr>
          <p:cNvPr id="17" name="Group 17"/>
          <p:cNvGrpSpPr/>
          <p:nvPr/>
        </p:nvGrpSpPr>
        <p:grpSpPr>
          <a:xfrm>
            <a:off x="1049120" y="116849"/>
            <a:ext cx="16189759" cy="1122128"/>
            <a:chOff x="0" y="0"/>
            <a:chExt cx="21586345" cy="1496171"/>
          </a:xfrm>
        </p:grpSpPr>
        <p:sp>
          <p:nvSpPr>
            <p:cNvPr id="18" name="TextBox 18"/>
            <p:cNvSpPr txBox="1"/>
            <p:nvPr/>
          </p:nvSpPr>
          <p:spPr>
            <a:xfrm>
              <a:off x="0" y="95250"/>
              <a:ext cx="21586345" cy="902187"/>
            </a:xfrm>
            <a:prstGeom prst="rect">
              <a:avLst/>
            </a:prstGeom>
          </p:spPr>
          <p:txBody>
            <a:bodyPr lIns="0" tIns="0" rIns="0" bIns="0" rtlCol="0" anchor="t">
              <a:spAutoFit/>
            </a:bodyPr>
            <a:lstStyle/>
            <a:p>
              <a:pPr algn="ctr">
                <a:lnSpc>
                  <a:spcPts val="4909"/>
                </a:lnSpc>
              </a:pPr>
              <a:r>
                <a:rPr lang="en-US" sz="4909">
                  <a:solidFill>
                    <a:srgbClr val="FDFBFB"/>
                  </a:solidFill>
                  <a:latin typeface="Nourd Bold"/>
                </a:rPr>
                <a:t>Sewer Projects</a:t>
              </a:r>
            </a:p>
          </p:txBody>
        </p:sp>
        <p:sp>
          <p:nvSpPr>
            <p:cNvPr id="19" name="TextBox 19"/>
            <p:cNvSpPr txBox="1"/>
            <p:nvPr/>
          </p:nvSpPr>
          <p:spPr>
            <a:xfrm>
              <a:off x="0" y="1045152"/>
              <a:ext cx="21586345" cy="451018"/>
            </a:xfrm>
            <a:prstGeom prst="rect">
              <a:avLst/>
            </a:prstGeom>
          </p:spPr>
          <p:txBody>
            <a:bodyPr lIns="0" tIns="0" rIns="0" bIns="0" rtlCol="0" anchor="t">
              <a:spAutoFit/>
            </a:bodyPr>
            <a:lstStyle/>
            <a:p>
              <a:pPr algn="ctr">
                <a:lnSpc>
                  <a:spcPts val="2454"/>
                </a:lnSpc>
              </a:pPr>
              <a:r>
                <a:rPr lang="en-US" sz="2454">
                  <a:solidFill>
                    <a:srgbClr val="FDFBFB"/>
                  </a:solidFill>
                  <a:latin typeface="Nourd Bold"/>
                </a:rPr>
                <a:t>2010 - Current</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772</Words>
  <Application>Microsoft Office PowerPoint</Application>
  <PresentationFormat>Custom</PresentationFormat>
  <Paragraphs>191</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CCWD Construction Lookback Report (Presentation)</dc:title>
  <cp:lastModifiedBy>Kelly Gerkensmeyer</cp:lastModifiedBy>
  <cp:revision>3</cp:revision>
  <dcterms:created xsi:type="dcterms:W3CDTF">2006-08-16T00:00:00Z</dcterms:created>
  <dcterms:modified xsi:type="dcterms:W3CDTF">2024-06-04T18:18:24Z</dcterms:modified>
  <dc:identifier>DAGHIi_QaYE</dc:identifier>
</cp:coreProperties>
</file>