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4" r:id="rId7"/>
    <p:sldId id="265" r:id="rId8"/>
    <p:sldId id="266" r:id="rId9"/>
    <p:sldId id="267" r:id="rId10"/>
    <p:sldId id="268" r:id="rId11"/>
    <p:sldId id="269" r:id="rId12"/>
  </p:sldIdLst>
  <p:sldSz cx="18288000" cy="10287000"/>
  <p:notesSz cx="7010400" cy="9296400"/>
  <p:embeddedFontLst>
    <p:embeddedFont>
      <p:font typeface="Helvetica World" panose="020B0604020202020204" charset="-128"/>
      <p:regular r:id="rId13"/>
    </p:embeddedFont>
    <p:embeddedFont>
      <p:font typeface="Helvetica World Bold" panose="020B0604020202020204" charset="-128"/>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8EE9A-CD6A-4D7B-8366-C5E609834EFE}" v="2" dt="2024-12-17T19:42:19.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53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Richards" userId="3a0e22c1-8040-47ef-8870-6a94f53b6f0e" providerId="ADAL" clId="{5198EE9A-CD6A-4D7B-8366-C5E609834EFE}"/>
    <pc:docChg chg="custSel delSld modSld">
      <pc:chgData name="Kelly Richards" userId="3a0e22c1-8040-47ef-8870-6a94f53b6f0e" providerId="ADAL" clId="{5198EE9A-CD6A-4D7B-8366-C5E609834EFE}" dt="2024-12-17T20:52:18.257" v="946" actId="1076"/>
      <pc:docMkLst>
        <pc:docMk/>
      </pc:docMkLst>
      <pc:sldChg chg="modSp mod">
        <pc:chgData name="Kelly Richards" userId="3a0e22c1-8040-47ef-8870-6a94f53b6f0e" providerId="ADAL" clId="{5198EE9A-CD6A-4D7B-8366-C5E609834EFE}" dt="2024-12-17T19:02:13.916" v="10" actId="20577"/>
        <pc:sldMkLst>
          <pc:docMk/>
          <pc:sldMk cId="0" sldId="256"/>
        </pc:sldMkLst>
        <pc:spChg chg="mod">
          <ac:chgData name="Kelly Richards" userId="3a0e22c1-8040-47ef-8870-6a94f53b6f0e" providerId="ADAL" clId="{5198EE9A-CD6A-4D7B-8366-C5E609834EFE}" dt="2024-12-17T19:02:13.916" v="10" actId="20577"/>
          <ac:spMkLst>
            <pc:docMk/>
            <pc:sldMk cId="0" sldId="256"/>
            <ac:spMk id="15" creationId="{00000000-0000-0000-0000-000000000000}"/>
          </ac:spMkLst>
        </pc:spChg>
      </pc:sldChg>
      <pc:sldChg chg="modSp mod">
        <pc:chgData name="Kelly Richards" userId="3a0e22c1-8040-47ef-8870-6a94f53b6f0e" providerId="ADAL" clId="{5198EE9A-CD6A-4D7B-8366-C5E609834EFE}" dt="2024-12-17T19:03:34.403" v="132" actId="20577"/>
        <pc:sldMkLst>
          <pc:docMk/>
          <pc:sldMk cId="0" sldId="257"/>
        </pc:sldMkLst>
        <pc:spChg chg="mod">
          <ac:chgData name="Kelly Richards" userId="3a0e22c1-8040-47ef-8870-6a94f53b6f0e" providerId="ADAL" clId="{5198EE9A-CD6A-4D7B-8366-C5E609834EFE}" dt="2024-12-17T19:03:34.403" v="132" actId="20577"/>
          <ac:spMkLst>
            <pc:docMk/>
            <pc:sldMk cId="0" sldId="257"/>
            <ac:spMk id="17" creationId="{00000000-0000-0000-0000-000000000000}"/>
          </ac:spMkLst>
        </pc:spChg>
      </pc:sldChg>
      <pc:sldChg chg="addSp modSp mod">
        <pc:chgData name="Kelly Richards" userId="3a0e22c1-8040-47ef-8870-6a94f53b6f0e" providerId="ADAL" clId="{5198EE9A-CD6A-4D7B-8366-C5E609834EFE}" dt="2024-12-17T19:30:36.077" v="236" actId="20577"/>
        <pc:sldMkLst>
          <pc:docMk/>
          <pc:sldMk cId="0" sldId="260"/>
        </pc:sldMkLst>
        <pc:spChg chg="mod">
          <ac:chgData name="Kelly Richards" userId="3a0e22c1-8040-47ef-8870-6a94f53b6f0e" providerId="ADAL" clId="{5198EE9A-CD6A-4D7B-8366-C5E609834EFE}" dt="2024-12-17T19:04:42.226" v="136" actId="1076"/>
          <ac:spMkLst>
            <pc:docMk/>
            <pc:sldMk cId="0" sldId="260"/>
            <ac:spMk id="18" creationId="{00000000-0000-0000-0000-000000000000}"/>
          </ac:spMkLst>
        </pc:spChg>
        <pc:spChg chg="add mod">
          <ac:chgData name="Kelly Richards" userId="3a0e22c1-8040-47ef-8870-6a94f53b6f0e" providerId="ADAL" clId="{5198EE9A-CD6A-4D7B-8366-C5E609834EFE}" dt="2024-12-17T19:30:36.077" v="236" actId="20577"/>
          <ac:spMkLst>
            <pc:docMk/>
            <pc:sldMk cId="0" sldId="260"/>
            <ac:spMk id="19" creationId="{DC3742BB-906A-A105-900C-39FA2BC46E51}"/>
          </ac:spMkLst>
        </pc:spChg>
      </pc:sldChg>
      <pc:sldChg chg="del">
        <pc:chgData name="Kelly Richards" userId="3a0e22c1-8040-47ef-8870-6a94f53b6f0e" providerId="ADAL" clId="{5198EE9A-CD6A-4D7B-8366-C5E609834EFE}" dt="2024-12-17T19:30:50.186" v="237" actId="47"/>
        <pc:sldMkLst>
          <pc:docMk/>
          <pc:sldMk cId="0" sldId="261"/>
        </pc:sldMkLst>
      </pc:sldChg>
      <pc:sldChg chg="del">
        <pc:chgData name="Kelly Richards" userId="3a0e22c1-8040-47ef-8870-6a94f53b6f0e" providerId="ADAL" clId="{5198EE9A-CD6A-4D7B-8366-C5E609834EFE}" dt="2024-12-17T19:30:51.688" v="238" actId="47"/>
        <pc:sldMkLst>
          <pc:docMk/>
          <pc:sldMk cId="0" sldId="262"/>
        </pc:sldMkLst>
      </pc:sldChg>
      <pc:sldChg chg="del">
        <pc:chgData name="Kelly Richards" userId="3a0e22c1-8040-47ef-8870-6a94f53b6f0e" providerId="ADAL" clId="{5198EE9A-CD6A-4D7B-8366-C5E609834EFE}" dt="2024-12-17T19:30:52.809" v="239" actId="47"/>
        <pc:sldMkLst>
          <pc:docMk/>
          <pc:sldMk cId="0" sldId="263"/>
        </pc:sldMkLst>
      </pc:sldChg>
      <pc:sldChg chg="delSp modSp mod">
        <pc:chgData name="Kelly Richards" userId="3a0e22c1-8040-47ef-8870-6a94f53b6f0e" providerId="ADAL" clId="{5198EE9A-CD6A-4D7B-8366-C5E609834EFE}" dt="2024-12-17T20:52:18.257" v="946" actId="1076"/>
        <pc:sldMkLst>
          <pc:docMk/>
          <pc:sldMk cId="0" sldId="268"/>
        </pc:sldMkLst>
        <pc:spChg chg="mod ord">
          <ac:chgData name="Kelly Richards" userId="3a0e22c1-8040-47ef-8870-6a94f53b6f0e" providerId="ADAL" clId="{5198EE9A-CD6A-4D7B-8366-C5E609834EFE}" dt="2024-12-17T20:52:18.257" v="946" actId="1076"/>
          <ac:spMkLst>
            <pc:docMk/>
            <pc:sldMk cId="0" sldId="268"/>
            <ac:spMk id="2" creationId="{00000000-0000-0000-0000-000000000000}"/>
          </ac:spMkLst>
        </pc:spChg>
        <pc:spChg chg="del mod">
          <ac:chgData name="Kelly Richards" userId="3a0e22c1-8040-47ef-8870-6a94f53b6f0e" providerId="ADAL" clId="{5198EE9A-CD6A-4D7B-8366-C5E609834EFE}" dt="2024-12-17T19:31:38.053" v="245"/>
          <ac:spMkLst>
            <pc:docMk/>
            <pc:sldMk cId="0" sldId="268"/>
            <ac:spMk id="8" creationId="{00000000-0000-0000-0000-000000000000}"/>
          </ac:spMkLst>
        </pc:spChg>
        <pc:spChg chg="mod">
          <ac:chgData name="Kelly Richards" userId="3a0e22c1-8040-47ef-8870-6a94f53b6f0e" providerId="ADAL" clId="{5198EE9A-CD6A-4D7B-8366-C5E609834EFE}" dt="2024-12-17T20:52:09.417" v="945" actId="20577"/>
          <ac:spMkLst>
            <pc:docMk/>
            <pc:sldMk cId="0" sldId="268"/>
            <ac:spMk id="9" creationId="{00000000-0000-0000-0000-000000000000}"/>
          </ac:spMkLst>
        </pc:spChg>
        <pc:grpChg chg="mod">
          <ac:chgData name="Kelly Richards" userId="3a0e22c1-8040-47ef-8870-6a94f53b6f0e" providerId="ADAL" clId="{5198EE9A-CD6A-4D7B-8366-C5E609834EFE}" dt="2024-12-17T19:40:15.941" v="877" actId="1076"/>
          <ac:grpSpMkLst>
            <pc:docMk/>
            <pc:sldMk cId="0" sldId="268"/>
            <ac:grpSpMk id="6" creationId="{00000000-0000-0000-0000-000000000000}"/>
          </ac:grpSpMkLst>
        </pc:grpChg>
      </pc:sldChg>
    </pc:docChg>
  </pc:docChgLst>
  <pc:docChgLst>
    <pc:chgData name="Kelly Richards" userId="3a0e22c1-8040-47ef-8870-6a94f53b6f0e" providerId="ADAL" clId="{7BF9C31D-2104-4680-82E1-CCA9A0C63462}"/>
    <pc:docChg chg="undo custSel modSld">
      <pc:chgData name="Kelly Richards" userId="3a0e22c1-8040-47ef-8870-6a94f53b6f0e" providerId="ADAL" clId="{7BF9C31D-2104-4680-82E1-CCA9A0C63462}" dt="2024-08-20T18:17:50.422" v="36" actId="1076"/>
      <pc:docMkLst>
        <pc:docMk/>
      </pc:docMkLst>
      <pc:sldChg chg="modSp mod">
        <pc:chgData name="Kelly Richards" userId="3a0e22c1-8040-47ef-8870-6a94f53b6f0e" providerId="ADAL" clId="{7BF9C31D-2104-4680-82E1-CCA9A0C63462}" dt="2024-08-20T18:16:12.664" v="23" actId="2710"/>
        <pc:sldMkLst>
          <pc:docMk/>
          <pc:sldMk cId="0" sldId="256"/>
        </pc:sldMkLst>
      </pc:sldChg>
      <pc:sldChg chg="modSp mod">
        <pc:chgData name="Kelly Richards" userId="3a0e22c1-8040-47ef-8870-6a94f53b6f0e" providerId="ADAL" clId="{7BF9C31D-2104-4680-82E1-CCA9A0C63462}" dt="2024-08-20T18:16:22.701" v="25" actId="1076"/>
        <pc:sldMkLst>
          <pc:docMk/>
          <pc:sldMk cId="0" sldId="258"/>
        </pc:sldMkLst>
      </pc:sldChg>
      <pc:sldChg chg="modSp mod">
        <pc:chgData name="Kelly Richards" userId="3a0e22c1-8040-47ef-8870-6a94f53b6f0e" providerId="ADAL" clId="{7BF9C31D-2104-4680-82E1-CCA9A0C63462}" dt="2024-08-20T18:16:36.653" v="26" actId="1076"/>
        <pc:sldMkLst>
          <pc:docMk/>
          <pc:sldMk cId="0" sldId="259"/>
        </pc:sldMkLst>
      </pc:sldChg>
      <pc:sldChg chg="modSp mod">
        <pc:chgData name="Kelly Richards" userId="3a0e22c1-8040-47ef-8870-6a94f53b6f0e" providerId="ADAL" clId="{7BF9C31D-2104-4680-82E1-CCA9A0C63462}" dt="2024-08-20T18:16:41.992" v="27" actId="2710"/>
        <pc:sldMkLst>
          <pc:docMk/>
          <pc:sldMk cId="0" sldId="260"/>
        </pc:sldMkLst>
      </pc:sldChg>
      <pc:sldChg chg="modSp mod">
        <pc:chgData name="Kelly Richards" userId="3a0e22c1-8040-47ef-8870-6a94f53b6f0e" providerId="ADAL" clId="{7BF9C31D-2104-4680-82E1-CCA9A0C63462}" dt="2024-08-20T18:17:15.130" v="32" actId="1076"/>
        <pc:sldMkLst>
          <pc:docMk/>
          <pc:sldMk cId="0" sldId="261"/>
        </pc:sldMkLst>
      </pc:sldChg>
      <pc:sldChg chg="modSp mod">
        <pc:chgData name="Kelly Richards" userId="3a0e22c1-8040-47ef-8870-6a94f53b6f0e" providerId="ADAL" clId="{7BF9C31D-2104-4680-82E1-CCA9A0C63462}" dt="2024-08-20T18:17:21.693" v="33" actId="1076"/>
        <pc:sldMkLst>
          <pc:docMk/>
          <pc:sldMk cId="0" sldId="262"/>
        </pc:sldMkLst>
      </pc:sldChg>
      <pc:sldChg chg="modSp mod">
        <pc:chgData name="Kelly Richards" userId="3a0e22c1-8040-47ef-8870-6a94f53b6f0e" providerId="ADAL" clId="{7BF9C31D-2104-4680-82E1-CCA9A0C63462}" dt="2024-08-20T18:17:08.132" v="31" actId="1076"/>
        <pc:sldMkLst>
          <pc:docMk/>
          <pc:sldMk cId="0" sldId="263"/>
        </pc:sldMkLst>
      </pc:sldChg>
      <pc:sldChg chg="modSp mod">
        <pc:chgData name="Kelly Richards" userId="3a0e22c1-8040-47ef-8870-6a94f53b6f0e" providerId="ADAL" clId="{7BF9C31D-2104-4680-82E1-CCA9A0C63462}" dt="2024-08-20T18:17:39.579" v="35" actId="1076"/>
        <pc:sldMkLst>
          <pc:docMk/>
          <pc:sldMk cId="0" sldId="264"/>
        </pc:sldMkLst>
      </pc:sldChg>
      <pc:sldChg chg="modSp mod">
        <pc:chgData name="Kelly Richards" userId="3a0e22c1-8040-47ef-8870-6a94f53b6f0e" providerId="ADAL" clId="{7BF9C31D-2104-4680-82E1-CCA9A0C63462}" dt="2024-08-20T18:17:50.422" v="36" actId="1076"/>
        <pc:sldMkLst>
          <pc:docMk/>
          <pc:sldMk cId="0"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82795" y="2251495"/>
            <a:ext cx="5822989" cy="7370577"/>
            <a:chOff x="0" y="0"/>
            <a:chExt cx="642138" cy="812800"/>
          </a:xfrm>
        </p:grpSpPr>
        <p:sp>
          <p:nvSpPr>
            <p:cNvPr id="3" name="Freeform 3"/>
            <p:cNvSpPr/>
            <p:nvPr/>
          </p:nvSpPr>
          <p:spPr>
            <a:xfrm>
              <a:off x="0" y="0"/>
              <a:ext cx="642138" cy="812800"/>
            </a:xfrm>
            <a:custGeom>
              <a:avLst/>
              <a:gdLst/>
              <a:ahLst/>
              <a:cxnLst/>
              <a:rect l="l" t="t" r="r" b="b"/>
              <a:pathLst>
                <a:path w="642138" h="812800">
                  <a:moveTo>
                    <a:pt x="214162" y="793731"/>
                  </a:moveTo>
                  <a:cubicBezTo>
                    <a:pt x="247082" y="805245"/>
                    <a:pt x="284509" y="812800"/>
                    <a:pt x="321242" y="812800"/>
                  </a:cubicBezTo>
                  <a:cubicBezTo>
                    <a:pt x="357976" y="812800"/>
                    <a:pt x="393323" y="806323"/>
                    <a:pt x="425897" y="794809"/>
                  </a:cubicBezTo>
                  <a:cubicBezTo>
                    <a:pt x="426591" y="794450"/>
                    <a:pt x="427283" y="794450"/>
                    <a:pt x="427976" y="794090"/>
                  </a:cubicBezTo>
                  <a:cubicBezTo>
                    <a:pt x="550305" y="748035"/>
                    <a:pt x="640405" y="626421"/>
                    <a:pt x="642138" y="484298"/>
                  </a:cubicBezTo>
                  <a:lnTo>
                    <a:pt x="642138" y="0"/>
                  </a:lnTo>
                  <a:lnTo>
                    <a:pt x="0" y="0"/>
                  </a:lnTo>
                  <a:lnTo>
                    <a:pt x="0" y="483939"/>
                  </a:lnTo>
                  <a:cubicBezTo>
                    <a:pt x="1733" y="627140"/>
                    <a:pt x="90447" y="748755"/>
                    <a:pt x="214162" y="793731"/>
                  </a:cubicBezTo>
                  <a:close/>
                </a:path>
              </a:pathLst>
            </a:custGeom>
            <a:solidFill>
              <a:srgbClr val="C5E082"/>
            </a:solidFill>
          </p:spPr>
          <p:txBody>
            <a:bodyPr/>
            <a:lstStyle/>
            <a:p>
              <a:endParaRPr lang="en-US"/>
            </a:p>
          </p:txBody>
        </p:sp>
        <p:sp>
          <p:nvSpPr>
            <p:cNvPr id="4" name="TextBox 4"/>
            <p:cNvSpPr txBox="1"/>
            <p:nvPr/>
          </p:nvSpPr>
          <p:spPr>
            <a:xfrm>
              <a:off x="0" y="-38100"/>
              <a:ext cx="642138" cy="723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335057" y="2251495"/>
            <a:ext cx="5693029" cy="7006805"/>
            <a:chOff x="0" y="0"/>
            <a:chExt cx="660400" cy="812800"/>
          </a:xfrm>
        </p:grpSpPr>
        <p:sp>
          <p:nvSpPr>
            <p:cNvPr id="6" name="Freeform 6"/>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blipFill>
              <a:blip r:embed="rId2"/>
              <a:stretch>
                <a:fillRect l="-36045" r="-19906"/>
              </a:stretch>
            </a:blipFill>
          </p:spPr>
          <p:txBody>
            <a:bodyPr/>
            <a:lstStyle/>
            <a:p>
              <a:endParaRPr lang="en-US"/>
            </a:p>
          </p:txBody>
        </p:sp>
      </p:grpSp>
      <p:grpSp>
        <p:nvGrpSpPr>
          <p:cNvPr id="7" name="Group 7"/>
          <p:cNvGrpSpPr/>
          <p:nvPr/>
        </p:nvGrpSpPr>
        <p:grpSpPr>
          <a:xfrm>
            <a:off x="13434205" y="3053551"/>
            <a:ext cx="2415538" cy="1851824"/>
            <a:chOff x="0" y="0"/>
            <a:chExt cx="694780" cy="532639"/>
          </a:xfrm>
        </p:grpSpPr>
        <p:sp>
          <p:nvSpPr>
            <p:cNvPr id="8" name="Freeform 8"/>
            <p:cNvSpPr/>
            <p:nvPr/>
          </p:nvSpPr>
          <p:spPr>
            <a:xfrm>
              <a:off x="0" y="0"/>
              <a:ext cx="694780" cy="532639"/>
            </a:xfrm>
            <a:custGeom>
              <a:avLst/>
              <a:gdLst/>
              <a:ahLst/>
              <a:cxnLst/>
              <a:rect l="l" t="t" r="r" b="b"/>
              <a:pathLst>
                <a:path w="694780" h="532639">
                  <a:moveTo>
                    <a:pt x="0" y="0"/>
                  </a:moveTo>
                  <a:lnTo>
                    <a:pt x="694780" y="0"/>
                  </a:lnTo>
                  <a:lnTo>
                    <a:pt x="694780" y="532639"/>
                  </a:lnTo>
                  <a:lnTo>
                    <a:pt x="0" y="532639"/>
                  </a:lnTo>
                  <a:close/>
                </a:path>
              </a:pathLst>
            </a:custGeom>
            <a:solidFill>
              <a:srgbClr val="C5E082"/>
            </a:solidFill>
          </p:spPr>
          <p:txBody>
            <a:bodyPr/>
            <a:lstStyle/>
            <a:p>
              <a:endParaRPr lang="en-US"/>
            </a:p>
          </p:txBody>
        </p:sp>
        <p:sp>
          <p:nvSpPr>
            <p:cNvPr id="9" name="TextBox 9"/>
            <p:cNvSpPr txBox="1"/>
            <p:nvPr/>
          </p:nvSpPr>
          <p:spPr>
            <a:xfrm>
              <a:off x="0" y="-38100"/>
              <a:ext cx="694780" cy="57073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3359020" y="7881303"/>
            <a:ext cx="4160376" cy="509003"/>
            <a:chOff x="0" y="0"/>
            <a:chExt cx="1095737" cy="134058"/>
          </a:xfrm>
        </p:grpSpPr>
        <p:sp>
          <p:nvSpPr>
            <p:cNvPr id="11" name="Freeform 11"/>
            <p:cNvSpPr/>
            <p:nvPr/>
          </p:nvSpPr>
          <p:spPr>
            <a:xfrm>
              <a:off x="0" y="0"/>
              <a:ext cx="1095737" cy="134058"/>
            </a:xfrm>
            <a:custGeom>
              <a:avLst/>
              <a:gdLst/>
              <a:ahLst/>
              <a:cxnLst/>
              <a:rect l="l" t="t" r="r" b="b"/>
              <a:pathLst>
                <a:path w="1095737" h="134058">
                  <a:moveTo>
                    <a:pt x="0" y="0"/>
                  </a:moveTo>
                  <a:lnTo>
                    <a:pt x="1095737" y="0"/>
                  </a:lnTo>
                  <a:lnTo>
                    <a:pt x="1095737" y="134058"/>
                  </a:lnTo>
                  <a:lnTo>
                    <a:pt x="0" y="134058"/>
                  </a:lnTo>
                  <a:close/>
                </a:path>
              </a:pathLst>
            </a:custGeom>
            <a:solidFill>
              <a:srgbClr val="000000"/>
            </a:solidFill>
          </p:spPr>
          <p:txBody>
            <a:bodyPr/>
            <a:lstStyle/>
            <a:p>
              <a:endParaRPr lang="en-US"/>
            </a:p>
          </p:txBody>
        </p:sp>
        <p:sp>
          <p:nvSpPr>
            <p:cNvPr id="12" name="TextBox 12"/>
            <p:cNvSpPr txBox="1"/>
            <p:nvPr/>
          </p:nvSpPr>
          <p:spPr>
            <a:xfrm>
              <a:off x="0" y="-38100"/>
              <a:ext cx="1095737" cy="172158"/>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a:off x="1028700" y="8269155"/>
            <a:ext cx="6492240" cy="0"/>
          </a:xfrm>
          <a:prstGeom prst="line">
            <a:avLst/>
          </a:prstGeom>
          <a:ln w="38100" cap="flat">
            <a:solidFill>
              <a:srgbClr val="000000"/>
            </a:solidFill>
            <a:prstDash val="solid"/>
            <a:headEnd type="none" w="sm" len="sm"/>
            <a:tailEnd type="none" w="sm" len="sm"/>
          </a:ln>
        </p:spPr>
        <p:txBody>
          <a:bodyPr/>
          <a:lstStyle/>
          <a:p>
            <a:endParaRPr lang="en-US"/>
          </a:p>
        </p:txBody>
      </p:sp>
      <p:sp>
        <p:nvSpPr>
          <p:cNvPr id="14" name="Freeform 14"/>
          <p:cNvSpPr/>
          <p:nvPr/>
        </p:nvSpPr>
        <p:spPr>
          <a:xfrm>
            <a:off x="12216423" y="3451915"/>
            <a:ext cx="3070385" cy="1055096"/>
          </a:xfrm>
          <a:custGeom>
            <a:avLst/>
            <a:gdLst/>
            <a:ahLst/>
            <a:cxnLst/>
            <a:rect l="l" t="t" r="r" b="b"/>
            <a:pathLst>
              <a:path w="3070385" h="1055096">
                <a:moveTo>
                  <a:pt x="0" y="0"/>
                </a:moveTo>
                <a:lnTo>
                  <a:pt x="3070385" y="0"/>
                </a:lnTo>
                <a:lnTo>
                  <a:pt x="3070385" y="1055096"/>
                </a:lnTo>
                <a:lnTo>
                  <a:pt x="0" y="10550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1028700" y="5077472"/>
            <a:ext cx="11187723" cy="2872902"/>
          </a:xfrm>
          <a:prstGeom prst="rect">
            <a:avLst/>
          </a:prstGeom>
        </p:spPr>
        <p:txBody>
          <a:bodyPr lIns="0" tIns="0" rIns="0" bIns="0" rtlCol="0" anchor="t">
            <a:spAutoFit/>
          </a:bodyPr>
          <a:lstStyle/>
          <a:p>
            <a:pPr algn="l">
              <a:lnSpc>
                <a:spcPts val="8626"/>
              </a:lnSpc>
            </a:pPr>
            <a:r>
              <a:rPr lang="en-US" sz="11502" dirty="0">
                <a:solidFill>
                  <a:srgbClr val="000000"/>
                </a:solidFill>
                <a:latin typeface="Helvetica World Bold"/>
                <a:ea typeface="Helvetica World Bold"/>
                <a:cs typeface="Helvetica World Bold"/>
                <a:sym typeface="Helvetica World Bold"/>
              </a:rPr>
              <a:t>Tyler Financials</a:t>
            </a:r>
          </a:p>
          <a:p>
            <a:pPr algn="l"/>
            <a:r>
              <a:rPr lang="en-US" sz="11502" dirty="0">
                <a:solidFill>
                  <a:srgbClr val="000000"/>
                </a:solidFill>
                <a:latin typeface="Helvetica World Bold"/>
                <a:ea typeface="Helvetica World Bold"/>
                <a:cs typeface="Helvetica World Bold"/>
                <a:sym typeface="Helvetica World Bold"/>
              </a:rPr>
              <a:t>Project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12263" y="-870888"/>
            <a:ext cx="16063473" cy="8892166"/>
            <a:chOff x="0" y="0"/>
            <a:chExt cx="5238204" cy="2899683"/>
          </a:xfrm>
        </p:grpSpPr>
        <p:sp>
          <p:nvSpPr>
            <p:cNvPr id="4" name="Freeform 4"/>
            <p:cNvSpPr/>
            <p:nvPr/>
          </p:nvSpPr>
          <p:spPr>
            <a:xfrm>
              <a:off x="0" y="0"/>
              <a:ext cx="5238204" cy="2899683"/>
            </a:xfrm>
            <a:custGeom>
              <a:avLst/>
              <a:gdLst/>
              <a:ahLst/>
              <a:cxnLst/>
              <a:rect l="l" t="t" r="r" b="b"/>
              <a:pathLst>
                <a:path w="5238204" h="2899683">
                  <a:moveTo>
                    <a:pt x="0" y="0"/>
                  </a:moveTo>
                  <a:lnTo>
                    <a:pt x="5238204" y="0"/>
                  </a:lnTo>
                  <a:lnTo>
                    <a:pt x="5238204" y="2899683"/>
                  </a:lnTo>
                  <a:lnTo>
                    <a:pt x="0" y="2899683"/>
                  </a:lnTo>
                  <a:close/>
                </a:path>
              </a:pathLst>
            </a:custGeom>
            <a:solidFill>
              <a:srgbClr val="C5E082"/>
            </a:solidFill>
          </p:spPr>
          <p:txBody>
            <a:bodyPr/>
            <a:lstStyle/>
            <a:p>
              <a:endParaRPr lang="en-US"/>
            </a:p>
          </p:txBody>
        </p:sp>
        <p:sp>
          <p:nvSpPr>
            <p:cNvPr id="5" name="TextBox 5"/>
            <p:cNvSpPr txBox="1"/>
            <p:nvPr/>
          </p:nvSpPr>
          <p:spPr>
            <a:xfrm>
              <a:off x="0" y="-38100"/>
              <a:ext cx="5238204" cy="293778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3944600" y="3443334"/>
            <a:ext cx="9125289" cy="7622113"/>
            <a:chOff x="0" y="0"/>
            <a:chExt cx="969511" cy="812800"/>
          </a:xfrm>
        </p:grpSpPr>
        <p:sp>
          <p:nvSpPr>
            <p:cNvPr id="7" name="Freeform 7"/>
            <p:cNvSpPr/>
            <p:nvPr/>
          </p:nvSpPr>
          <p:spPr>
            <a:xfrm>
              <a:off x="0" y="0"/>
              <a:ext cx="969511" cy="812800"/>
            </a:xfrm>
            <a:custGeom>
              <a:avLst/>
              <a:gdLst/>
              <a:ahLst/>
              <a:cxnLst/>
              <a:rect l="l" t="t" r="r" b="b"/>
              <a:pathLst>
                <a:path w="969511" h="812800">
                  <a:moveTo>
                    <a:pt x="323345" y="19070"/>
                  </a:moveTo>
                  <a:cubicBezTo>
                    <a:pt x="372889" y="7556"/>
                    <a:pt x="429557" y="0"/>
                    <a:pt x="485017" y="0"/>
                  </a:cubicBezTo>
                  <a:cubicBezTo>
                    <a:pt x="540478" y="0"/>
                    <a:pt x="593846" y="6476"/>
                    <a:pt x="643026" y="17990"/>
                  </a:cubicBezTo>
                  <a:cubicBezTo>
                    <a:pt x="644074" y="18350"/>
                    <a:pt x="645120" y="18350"/>
                    <a:pt x="646166" y="18710"/>
                  </a:cubicBezTo>
                  <a:cubicBezTo>
                    <a:pt x="830860" y="64765"/>
                    <a:pt x="966895" y="186379"/>
                    <a:pt x="969511" y="328502"/>
                  </a:cubicBezTo>
                  <a:lnTo>
                    <a:pt x="969511" y="812800"/>
                  </a:lnTo>
                  <a:lnTo>
                    <a:pt x="0" y="812800"/>
                  </a:lnTo>
                  <a:lnTo>
                    <a:pt x="0" y="328861"/>
                  </a:lnTo>
                  <a:cubicBezTo>
                    <a:pt x="2616" y="185660"/>
                    <a:pt x="136558" y="64045"/>
                    <a:pt x="323345" y="19070"/>
                  </a:cubicBezTo>
                  <a:close/>
                </a:path>
              </a:pathLst>
            </a:custGeom>
            <a:blipFill>
              <a:blip r:embed="rId2"/>
              <a:stretch>
                <a:fillRect l="-15389" r="-10680"/>
              </a:stretch>
            </a:blipFill>
          </p:spPr>
          <p:txBody>
            <a:bodyPr/>
            <a:lstStyle/>
            <a:p>
              <a:endParaRPr lang="en-US"/>
            </a:p>
          </p:txBody>
        </p:sp>
      </p:grpSp>
      <p:sp>
        <p:nvSpPr>
          <p:cNvPr id="9" name="TextBox 9"/>
          <p:cNvSpPr txBox="1"/>
          <p:nvPr/>
        </p:nvSpPr>
        <p:spPr>
          <a:xfrm>
            <a:off x="1139972" y="108717"/>
            <a:ext cx="13365738" cy="7576561"/>
          </a:xfrm>
          <a:prstGeom prst="rect">
            <a:avLst/>
          </a:prstGeom>
        </p:spPr>
        <p:txBody>
          <a:bodyPr wrap="square" lIns="0" tIns="0" rIns="0" bIns="0" rtlCol="0" anchor="t">
            <a:spAutoFit/>
          </a:bodyPr>
          <a:lstStyle/>
          <a:p>
            <a:pPr algn="ctr"/>
            <a:r>
              <a:rPr lang="en-US" sz="4116" dirty="0">
                <a:solidFill>
                  <a:srgbClr val="000000"/>
                </a:solidFill>
                <a:latin typeface="Helvetica World"/>
                <a:ea typeface="Helvetica World"/>
                <a:cs typeface="Helvetica World"/>
                <a:sym typeface="Helvetica World"/>
              </a:rPr>
              <a:t>Core Financials</a:t>
            </a:r>
          </a:p>
          <a:p>
            <a:pPr algn="ctr"/>
            <a:r>
              <a:rPr lang="en-US" sz="3600" b="1" u="sng" dirty="0">
                <a:solidFill>
                  <a:srgbClr val="000000"/>
                </a:solidFill>
                <a:latin typeface="Helvetica World"/>
                <a:ea typeface="Helvetica World"/>
                <a:cs typeface="Helvetica World"/>
                <a:sym typeface="Helvetica World"/>
              </a:rPr>
              <a:t>Completed</a:t>
            </a:r>
          </a:p>
          <a:p>
            <a:pPr marL="457200" indent="-457200" algn="ctr">
              <a:buFont typeface="Wingdings" panose="05000000000000000000" pitchFamily="2" charset="2"/>
              <a:buChar char="v"/>
            </a:pPr>
            <a:r>
              <a:rPr lang="en-US" sz="2800" dirty="0">
                <a:solidFill>
                  <a:srgbClr val="000000"/>
                </a:solidFill>
                <a:latin typeface="Helvetica World"/>
                <a:ea typeface="Helvetica World"/>
                <a:cs typeface="Helvetica World"/>
                <a:sym typeface="Helvetica World"/>
              </a:rPr>
              <a:t>Working with Tyler’s Transitional Services Team to further dial in processes, configuration on Core Financials </a:t>
            </a:r>
          </a:p>
          <a:p>
            <a:pPr marL="457200" indent="-457200" algn="ctr">
              <a:buFont typeface="Wingdings" panose="05000000000000000000" pitchFamily="2" charset="2"/>
              <a:buChar char="v"/>
            </a:pPr>
            <a:r>
              <a:rPr lang="en-US" sz="2800" dirty="0">
                <a:solidFill>
                  <a:srgbClr val="000000"/>
                </a:solidFill>
                <a:latin typeface="Helvetica World"/>
                <a:ea typeface="Helvetica World"/>
                <a:cs typeface="Helvetica World"/>
                <a:sym typeface="Helvetica World"/>
              </a:rPr>
              <a:t>Currently configuring Project Accounting Module</a:t>
            </a:r>
          </a:p>
          <a:p>
            <a:pPr marL="457200" indent="-457200" algn="ctr">
              <a:buFont typeface="Wingdings" panose="05000000000000000000" pitchFamily="2" charset="2"/>
              <a:buChar char="v"/>
            </a:pPr>
            <a:r>
              <a:rPr lang="en-US" sz="2800" dirty="0">
                <a:solidFill>
                  <a:srgbClr val="000000"/>
                </a:solidFill>
                <a:latin typeface="Helvetica World"/>
                <a:ea typeface="Helvetica World"/>
                <a:cs typeface="Helvetica World"/>
                <a:sym typeface="Helvetica World"/>
              </a:rPr>
              <a:t>Post-Go Live training pending</a:t>
            </a:r>
          </a:p>
          <a:p>
            <a:pPr marL="457200" indent="-457200" algn="ctr">
              <a:buFont typeface="Wingdings" panose="05000000000000000000" pitchFamily="2" charset="2"/>
              <a:buChar char="v"/>
            </a:pPr>
            <a:r>
              <a:rPr lang="en-US" sz="2800" dirty="0">
                <a:solidFill>
                  <a:srgbClr val="000000"/>
                </a:solidFill>
                <a:latin typeface="Helvetica World"/>
                <a:ea typeface="Helvetica World"/>
                <a:cs typeface="Helvetica World"/>
                <a:sym typeface="Helvetica World"/>
              </a:rPr>
              <a:t>Ancillary Budget Module pending implementation</a:t>
            </a:r>
          </a:p>
          <a:p>
            <a:pPr marL="457200" indent="-457200" algn="ctr">
              <a:buFont typeface="Wingdings" panose="05000000000000000000" pitchFamily="2" charset="2"/>
              <a:buChar char="v"/>
            </a:pPr>
            <a:endParaRPr lang="en-US" sz="4116" dirty="0">
              <a:solidFill>
                <a:srgbClr val="000000"/>
              </a:solidFill>
              <a:latin typeface="Helvetica World"/>
              <a:ea typeface="Helvetica World"/>
              <a:cs typeface="Helvetica World"/>
              <a:sym typeface="Helvetica World"/>
            </a:endParaRPr>
          </a:p>
          <a:p>
            <a:pPr algn="ctr"/>
            <a:r>
              <a:rPr lang="en-US" sz="4116" dirty="0">
                <a:solidFill>
                  <a:srgbClr val="000000"/>
                </a:solidFill>
                <a:latin typeface="Helvetica World"/>
                <a:ea typeface="Helvetica World"/>
                <a:cs typeface="Helvetica World"/>
                <a:sym typeface="Helvetica World"/>
              </a:rPr>
              <a:t>Personnel Management &amp; Employee Time/Attendance</a:t>
            </a:r>
          </a:p>
          <a:p>
            <a:pPr algn="ctr"/>
            <a:r>
              <a:rPr lang="en-US" sz="3600" b="1" u="sng" dirty="0">
                <a:solidFill>
                  <a:srgbClr val="000000"/>
                </a:solidFill>
                <a:latin typeface="Helvetica World"/>
                <a:ea typeface="Helvetica World"/>
                <a:cs typeface="Helvetica World"/>
                <a:sym typeface="Helvetica World"/>
              </a:rPr>
              <a:t>Pending Completion</a:t>
            </a:r>
          </a:p>
          <a:p>
            <a:pPr marL="457200" indent="-457200" algn="ctr">
              <a:buFont typeface="Wingdings" panose="05000000000000000000" pitchFamily="2" charset="2"/>
              <a:buChar char="v"/>
            </a:pPr>
            <a:r>
              <a:rPr lang="en-US" sz="2800" dirty="0">
                <a:solidFill>
                  <a:srgbClr val="000000"/>
                </a:solidFill>
                <a:latin typeface="Helvetica World"/>
                <a:ea typeface="Helvetica World"/>
                <a:cs typeface="Helvetica World"/>
                <a:sym typeface="Helvetica World"/>
              </a:rPr>
              <a:t>Go Live for Payroll and Time/Attendance has been pushed slightly, revised to middle of January 2025</a:t>
            </a:r>
          </a:p>
          <a:p>
            <a:pPr marL="457200" indent="-457200" algn="ctr">
              <a:buFont typeface="Wingdings" panose="05000000000000000000" pitchFamily="2" charset="2"/>
              <a:buChar char="v"/>
            </a:pPr>
            <a:r>
              <a:rPr lang="en-US" sz="2800" dirty="0">
                <a:solidFill>
                  <a:srgbClr val="000000"/>
                </a:solidFill>
                <a:latin typeface="Helvetica World"/>
                <a:ea typeface="Helvetica World"/>
                <a:cs typeface="Helvetica World"/>
                <a:sym typeface="Helvetica World"/>
              </a:rPr>
              <a:t>Training of all CCWD employees on Employee Self Service time &amp; attendance platform pending</a:t>
            </a:r>
          </a:p>
          <a:p>
            <a:pPr algn="ctr">
              <a:lnSpc>
                <a:spcPts val="5762"/>
              </a:lnSpc>
            </a:pPr>
            <a:endParaRPr lang="en-US" sz="4116" dirty="0">
              <a:solidFill>
                <a:srgbClr val="000000"/>
              </a:solidFill>
              <a:latin typeface="Helvetica World"/>
              <a:ea typeface="Helvetica World"/>
              <a:cs typeface="Helvetica World"/>
              <a:sym typeface="Helvetica World"/>
            </a:endParaRPr>
          </a:p>
        </p:txBody>
      </p:sp>
      <p:sp>
        <p:nvSpPr>
          <p:cNvPr id="2" name="TextBox 2"/>
          <p:cNvSpPr txBox="1"/>
          <p:nvPr/>
        </p:nvSpPr>
        <p:spPr>
          <a:xfrm>
            <a:off x="-370068" y="7983178"/>
            <a:ext cx="15741582" cy="1693541"/>
          </a:xfrm>
          <a:prstGeom prst="rect">
            <a:avLst/>
          </a:prstGeom>
        </p:spPr>
        <p:txBody>
          <a:bodyPr wrap="square" lIns="0" tIns="0" rIns="0" bIns="0" rtlCol="0" anchor="t">
            <a:spAutoFit/>
          </a:bodyPr>
          <a:lstStyle/>
          <a:p>
            <a:pPr algn="ctr">
              <a:lnSpc>
                <a:spcPts val="12719"/>
              </a:lnSpc>
            </a:pPr>
            <a:r>
              <a:rPr lang="en-US" sz="16958" dirty="0">
                <a:solidFill>
                  <a:srgbClr val="000000"/>
                </a:solidFill>
                <a:latin typeface="Helvetica World Bold"/>
                <a:ea typeface="Helvetica World Bold"/>
                <a:cs typeface="Helvetica World Bold"/>
                <a:sym typeface="Helvetica World Bold"/>
              </a:rPr>
              <a:t>Status Update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814825" y="5640353"/>
            <a:ext cx="5822989" cy="7370577"/>
            <a:chOff x="0" y="0"/>
            <a:chExt cx="642138" cy="812800"/>
          </a:xfrm>
        </p:grpSpPr>
        <p:sp>
          <p:nvSpPr>
            <p:cNvPr id="3" name="Freeform 3"/>
            <p:cNvSpPr/>
            <p:nvPr/>
          </p:nvSpPr>
          <p:spPr>
            <a:xfrm>
              <a:off x="0" y="0"/>
              <a:ext cx="642138" cy="812800"/>
            </a:xfrm>
            <a:custGeom>
              <a:avLst/>
              <a:gdLst/>
              <a:ahLst/>
              <a:cxnLst/>
              <a:rect l="l" t="t" r="r" b="b"/>
              <a:pathLst>
                <a:path w="642138" h="812800">
                  <a:moveTo>
                    <a:pt x="214162" y="793731"/>
                  </a:moveTo>
                  <a:cubicBezTo>
                    <a:pt x="247082" y="805245"/>
                    <a:pt x="284509" y="812800"/>
                    <a:pt x="321242" y="812800"/>
                  </a:cubicBezTo>
                  <a:cubicBezTo>
                    <a:pt x="357976" y="812800"/>
                    <a:pt x="393323" y="806323"/>
                    <a:pt x="425897" y="794809"/>
                  </a:cubicBezTo>
                  <a:cubicBezTo>
                    <a:pt x="426591" y="794450"/>
                    <a:pt x="427283" y="794450"/>
                    <a:pt x="427976" y="794090"/>
                  </a:cubicBezTo>
                  <a:cubicBezTo>
                    <a:pt x="550305" y="748035"/>
                    <a:pt x="640405" y="626421"/>
                    <a:pt x="642138" y="484298"/>
                  </a:cubicBezTo>
                  <a:lnTo>
                    <a:pt x="642138" y="0"/>
                  </a:lnTo>
                  <a:lnTo>
                    <a:pt x="0" y="0"/>
                  </a:lnTo>
                  <a:lnTo>
                    <a:pt x="0" y="483939"/>
                  </a:lnTo>
                  <a:cubicBezTo>
                    <a:pt x="1733" y="627140"/>
                    <a:pt x="90447" y="748755"/>
                    <a:pt x="214162" y="793731"/>
                  </a:cubicBezTo>
                  <a:close/>
                </a:path>
              </a:pathLst>
            </a:custGeom>
            <a:solidFill>
              <a:srgbClr val="DEF0B0"/>
            </a:solidFill>
          </p:spPr>
          <p:txBody>
            <a:bodyPr/>
            <a:lstStyle/>
            <a:p>
              <a:endParaRPr lang="en-US"/>
            </a:p>
          </p:txBody>
        </p:sp>
        <p:sp>
          <p:nvSpPr>
            <p:cNvPr id="4" name="TextBox 4"/>
            <p:cNvSpPr txBox="1"/>
            <p:nvPr/>
          </p:nvSpPr>
          <p:spPr>
            <a:xfrm>
              <a:off x="0" y="-38100"/>
              <a:ext cx="642138" cy="723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3123088"/>
            <a:ext cx="5822989" cy="7370577"/>
            <a:chOff x="0" y="0"/>
            <a:chExt cx="642138" cy="812800"/>
          </a:xfrm>
        </p:grpSpPr>
        <p:sp>
          <p:nvSpPr>
            <p:cNvPr id="6" name="Freeform 6"/>
            <p:cNvSpPr/>
            <p:nvPr/>
          </p:nvSpPr>
          <p:spPr>
            <a:xfrm>
              <a:off x="0" y="0"/>
              <a:ext cx="642138" cy="812800"/>
            </a:xfrm>
            <a:custGeom>
              <a:avLst/>
              <a:gdLst/>
              <a:ahLst/>
              <a:cxnLst/>
              <a:rect l="l" t="t" r="r" b="b"/>
              <a:pathLst>
                <a:path w="642138" h="812800">
                  <a:moveTo>
                    <a:pt x="214162" y="793731"/>
                  </a:moveTo>
                  <a:cubicBezTo>
                    <a:pt x="247082" y="805245"/>
                    <a:pt x="284509" y="812800"/>
                    <a:pt x="321242" y="812800"/>
                  </a:cubicBezTo>
                  <a:cubicBezTo>
                    <a:pt x="357976" y="812800"/>
                    <a:pt x="393323" y="806323"/>
                    <a:pt x="425897" y="794809"/>
                  </a:cubicBezTo>
                  <a:cubicBezTo>
                    <a:pt x="426591" y="794450"/>
                    <a:pt x="427283" y="794450"/>
                    <a:pt x="427976" y="794090"/>
                  </a:cubicBezTo>
                  <a:cubicBezTo>
                    <a:pt x="550305" y="748035"/>
                    <a:pt x="640405" y="626421"/>
                    <a:pt x="642138" y="484298"/>
                  </a:cubicBezTo>
                  <a:lnTo>
                    <a:pt x="642138" y="0"/>
                  </a:lnTo>
                  <a:lnTo>
                    <a:pt x="0" y="0"/>
                  </a:lnTo>
                  <a:lnTo>
                    <a:pt x="0" y="483939"/>
                  </a:lnTo>
                  <a:cubicBezTo>
                    <a:pt x="1733" y="627140"/>
                    <a:pt x="90447" y="748755"/>
                    <a:pt x="214162" y="793731"/>
                  </a:cubicBezTo>
                  <a:close/>
                </a:path>
              </a:pathLst>
            </a:custGeom>
            <a:solidFill>
              <a:srgbClr val="C5E082"/>
            </a:solidFill>
          </p:spPr>
          <p:txBody>
            <a:bodyPr/>
            <a:lstStyle/>
            <a:p>
              <a:endParaRPr lang="en-US"/>
            </a:p>
          </p:txBody>
        </p:sp>
        <p:sp>
          <p:nvSpPr>
            <p:cNvPr id="7" name="TextBox 7"/>
            <p:cNvSpPr txBox="1"/>
            <p:nvPr/>
          </p:nvSpPr>
          <p:spPr>
            <a:xfrm>
              <a:off x="0" y="-38100"/>
              <a:ext cx="642138" cy="7239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3487377" y="4079385"/>
            <a:ext cx="10477885" cy="3563847"/>
          </a:xfrm>
          <a:prstGeom prst="rect">
            <a:avLst/>
          </a:prstGeom>
        </p:spPr>
        <p:txBody>
          <a:bodyPr lIns="0" tIns="0" rIns="0" bIns="0" rtlCol="0" anchor="t">
            <a:spAutoFit/>
          </a:bodyPr>
          <a:lstStyle/>
          <a:p>
            <a:pPr algn="l">
              <a:lnSpc>
                <a:spcPts val="11475"/>
              </a:lnSpc>
            </a:pPr>
            <a:r>
              <a:rPr lang="en-US" sz="15301">
                <a:solidFill>
                  <a:srgbClr val="000000"/>
                </a:solidFill>
                <a:latin typeface="Helvetica World Bold"/>
                <a:ea typeface="Helvetica World Bold"/>
                <a:cs typeface="Helvetica World Bold"/>
                <a:sym typeface="Helvetica World Bold"/>
              </a:rPr>
              <a:t>Thank</a:t>
            </a:r>
          </a:p>
          <a:p>
            <a:pPr algn="l">
              <a:lnSpc>
                <a:spcPts val="11475"/>
              </a:lnSpc>
            </a:pPr>
            <a:r>
              <a:rPr lang="en-US" sz="15301">
                <a:solidFill>
                  <a:srgbClr val="000000"/>
                </a:solidFill>
                <a:latin typeface="Helvetica World Bold"/>
                <a:ea typeface="Helvetica World Bold"/>
                <a:cs typeface="Helvetica World Bold"/>
                <a:sym typeface="Helvetica World Bold"/>
              </a:rPr>
              <a:t>You</a:t>
            </a:r>
          </a:p>
        </p:txBody>
      </p:sp>
      <p:grpSp>
        <p:nvGrpSpPr>
          <p:cNvPr id="9" name="Group 9"/>
          <p:cNvGrpSpPr/>
          <p:nvPr/>
        </p:nvGrpSpPr>
        <p:grpSpPr>
          <a:xfrm>
            <a:off x="3487377" y="7643233"/>
            <a:ext cx="4160376" cy="509003"/>
            <a:chOff x="0" y="0"/>
            <a:chExt cx="1095737" cy="134058"/>
          </a:xfrm>
        </p:grpSpPr>
        <p:sp>
          <p:nvSpPr>
            <p:cNvPr id="10" name="Freeform 10"/>
            <p:cNvSpPr/>
            <p:nvPr/>
          </p:nvSpPr>
          <p:spPr>
            <a:xfrm>
              <a:off x="0" y="0"/>
              <a:ext cx="1095737" cy="134058"/>
            </a:xfrm>
            <a:custGeom>
              <a:avLst/>
              <a:gdLst/>
              <a:ahLst/>
              <a:cxnLst/>
              <a:rect l="l" t="t" r="r" b="b"/>
              <a:pathLst>
                <a:path w="1095737" h="134058">
                  <a:moveTo>
                    <a:pt x="0" y="0"/>
                  </a:moveTo>
                  <a:lnTo>
                    <a:pt x="1095737" y="0"/>
                  </a:lnTo>
                  <a:lnTo>
                    <a:pt x="1095737" y="134058"/>
                  </a:lnTo>
                  <a:lnTo>
                    <a:pt x="0" y="134058"/>
                  </a:lnTo>
                  <a:close/>
                </a:path>
              </a:pathLst>
            </a:custGeom>
            <a:solidFill>
              <a:srgbClr val="000000"/>
            </a:solidFill>
          </p:spPr>
          <p:txBody>
            <a:bodyPr/>
            <a:lstStyle/>
            <a:p>
              <a:endParaRPr lang="en-US"/>
            </a:p>
          </p:txBody>
        </p:sp>
        <p:sp>
          <p:nvSpPr>
            <p:cNvPr id="11" name="TextBox 11"/>
            <p:cNvSpPr txBox="1"/>
            <p:nvPr/>
          </p:nvSpPr>
          <p:spPr>
            <a:xfrm>
              <a:off x="0" y="-38100"/>
              <a:ext cx="1095737" cy="17215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954747" y="2649266"/>
            <a:ext cx="6891186" cy="473821"/>
            <a:chOff x="0" y="0"/>
            <a:chExt cx="1814962" cy="124792"/>
          </a:xfrm>
        </p:grpSpPr>
        <p:sp>
          <p:nvSpPr>
            <p:cNvPr id="13" name="Freeform 13"/>
            <p:cNvSpPr/>
            <p:nvPr/>
          </p:nvSpPr>
          <p:spPr>
            <a:xfrm>
              <a:off x="0" y="0"/>
              <a:ext cx="1814962" cy="124792"/>
            </a:xfrm>
            <a:custGeom>
              <a:avLst/>
              <a:gdLst/>
              <a:ahLst/>
              <a:cxnLst/>
              <a:rect l="l" t="t" r="r" b="b"/>
              <a:pathLst>
                <a:path w="1814962" h="124792">
                  <a:moveTo>
                    <a:pt x="0" y="0"/>
                  </a:moveTo>
                  <a:lnTo>
                    <a:pt x="1814962" y="0"/>
                  </a:lnTo>
                  <a:lnTo>
                    <a:pt x="1814962" y="124792"/>
                  </a:lnTo>
                  <a:lnTo>
                    <a:pt x="0" y="124792"/>
                  </a:lnTo>
                  <a:close/>
                </a:path>
              </a:pathLst>
            </a:custGeom>
            <a:solidFill>
              <a:srgbClr val="000000"/>
            </a:solidFill>
          </p:spPr>
          <p:txBody>
            <a:bodyPr/>
            <a:lstStyle/>
            <a:p>
              <a:endParaRPr lang="en-US"/>
            </a:p>
          </p:txBody>
        </p:sp>
        <p:sp>
          <p:nvSpPr>
            <p:cNvPr id="14" name="TextBox 14"/>
            <p:cNvSpPr txBox="1"/>
            <p:nvPr/>
          </p:nvSpPr>
          <p:spPr>
            <a:xfrm>
              <a:off x="0" y="-38100"/>
              <a:ext cx="1814962" cy="16289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7830" y="0"/>
            <a:ext cx="5822989" cy="7370577"/>
            <a:chOff x="0" y="0"/>
            <a:chExt cx="642138" cy="812800"/>
          </a:xfrm>
        </p:grpSpPr>
        <p:sp>
          <p:nvSpPr>
            <p:cNvPr id="3" name="Freeform 3"/>
            <p:cNvSpPr/>
            <p:nvPr/>
          </p:nvSpPr>
          <p:spPr>
            <a:xfrm>
              <a:off x="0" y="0"/>
              <a:ext cx="642138" cy="812800"/>
            </a:xfrm>
            <a:custGeom>
              <a:avLst/>
              <a:gdLst/>
              <a:ahLst/>
              <a:cxnLst/>
              <a:rect l="l" t="t" r="r" b="b"/>
              <a:pathLst>
                <a:path w="642138" h="812800">
                  <a:moveTo>
                    <a:pt x="214162" y="793731"/>
                  </a:moveTo>
                  <a:cubicBezTo>
                    <a:pt x="247082" y="805245"/>
                    <a:pt x="284509" y="812800"/>
                    <a:pt x="321242" y="812800"/>
                  </a:cubicBezTo>
                  <a:cubicBezTo>
                    <a:pt x="357976" y="812800"/>
                    <a:pt x="393323" y="806323"/>
                    <a:pt x="425897" y="794809"/>
                  </a:cubicBezTo>
                  <a:cubicBezTo>
                    <a:pt x="426591" y="794450"/>
                    <a:pt x="427283" y="794450"/>
                    <a:pt x="427976" y="794090"/>
                  </a:cubicBezTo>
                  <a:cubicBezTo>
                    <a:pt x="550305" y="748035"/>
                    <a:pt x="640405" y="626421"/>
                    <a:pt x="642138" y="484298"/>
                  </a:cubicBezTo>
                  <a:lnTo>
                    <a:pt x="642138" y="0"/>
                  </a:lnTo>
                  <a:lnTo>
                    <a:pt x="0" y="0"/>
                  </a:lnTo>
                  <a:lnTo>
                    <a:pt x="0" y="483939"/>
                  </a:lnTo>
                  <a:cubicBezTo>
                    <a:pt x="1733" y="627140"/>
                    <a:pt x="90447" y="748755"/>
                    <a:pt x="214162" y="793731"/>
                  </a:cubicBezTo>
                  <a:close/>
                </a:path>
              </a:pathLst>
            </a:custGeom>
            <a:solidFill>
              <a:srgbClr val="C5E082"/>
            </a:solidFill>
          </p:spPr>
          <p:txBody>
            <a:bodyPr/>
            <a:lstStyle/>
            <a:p>
              <a:endParaRPr lang="en-US"/>
            </a:p>
          </p:txBody>
        </p:sp>
        <p:sp>
          <p:nvSpPr>
            <p:cNvPr id="4" name="TextBox 4"/>
            <p:cNvSpPr txBox="1"/>
            <p:nvPr/>
          </p:nvSpPr>
          <p:spPr>
            <a:xfrm>
              <a:off x="0" y="-38100"/>
              <a:ext cx="642138" cy="723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13667755" y="5143500"/>
            <a:ext cx="5822989" cy="7370577"/>
            <a:chOff x="0" y="0"/>
            <a:chExt cx="642138" cy="812800"/>
          </a:xfrm>
        </p:grpSpPr>
        <p:sp>
          <p:nvSpPr>
            <p:cNvPr id="6" name="Freeform 6"/>
            <p:cNvSpPr/>
            <p:nvPr/>
          </p:nvSpPr>
          <p:spPr>
            <a:xfrm>
              <a:off x="0" y="0"/>
              <a:ext cx="642138" cy="812800"/>
            </a:xfrm>
            <a:custGeom>
              <a:avLst/>
              <a:gdLst/>
              <a:ahLst/>
              <a:cxnLst/>
              <a:rect l="l" t="t" r="r" b="b"/>
              <a:pathLst>
                <a:path w="642138" h="812800">
                  <a:moveTo>
                    <a:pt x="214162" y="793731"/>
                  </a:moveTo>
                  <a:cubicBezTo>
                    <a:pt x="247082" y="805245"/>
                    <a:pt x="284509" y="812800"/>
                    <a:pt x="321242" y="812800"/>
                  </a:cubicBezTo>
                  <a:cubicBezTo>
                    <a:pt x="357976" y="812800"/>
                    <a:pt x="393323" y="806323"/>
                    <a:pt x="425897" y="794809"/>
                  </a:cubicBezTo>
                  <a:cubicBezTo>
                    <a:pt x="426591" y="794450"/>
                    <a:pt x="427283" y="794450"/>
                    <a:pt x="427976" y="794090"/>
                  </a:cubicBezTo>
                  <a:cubicBezTo>
                    <a:pt x="550305" y="748035"/>
                    <a:pt x="640405" y="626421"/>
                    <a:pt x="642138" y="484298"/>
                  </a:cubicBezTo>
                  <a:lnTo>
                    <a:pt x="642138" y="0"/>
                  </a:lnTo>
                  <a:lnTo>
                    <a:pt x="0" y="0"/>
                  </a:lnTo>
                  <a:lnTo>
                    <a:pt x="0" y="483939"/>
                  </a:lnTo>
                  <a:cubicBezTo>
                    <a:pt x="1733" y="627140"/>
                    <a:pt x="90447" y="748755"/>
                    <a:pt x="214162" y="793731"/>
                  </a:cubicBezTo>
                  <a:close/>
                </a:path>
              </a:pathLst>
            </a:custGeom>
            <a:solidFill>
              <a:srgbClr val="C5E082"/>
            </a:solidFill>
          </p:spPr>
          <p:txBody>
            <a:bodyPr/>
            <a:lstStyle/>
            <a:p>
              <a:endParaRPr lang="en-US"/>
            </a:p>
          </p:txBody>
        </p:sp>
        <p:sp>
          <p:nvSpPr>
            <p:cNvPr id="7" name="TextBox 7"/>
            <p:cNvSpPr txBox="1"/>
            <p:nvPr/>
          </p:nvSpPr>
          <p:spPr>
            <a:xfrm>
              <a:off x="0" y="-38100"/>
              <a:ext cx="642138" cy="723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741667" y="1659061"/>
            <a:ext cx="6517633" cy="7599239"/>
            <a:chOff x="0" y="0"/>
            <a:chExt cx="1009752" cy="1177321"/>
          </a:xfrm>
        </p:grpSpPr>
        <p:sp>
          <p:nvSpPr>
            <p:cNvPr id="9" name="Freeform 9"/>
            <p:cNvSpPr/>
            <p:nvPr/>
          </p:nvSpPr>
          <p:spPr>
            <a:xfrm>
              <a:off x="0" y="0"/>
              <a:ext cx="1009752" cy="1177321"/>
            </a:xfrm>
            <a:custGeom>
              <a:avLst/>
              <a:gdLst/>
              <a:ahLst/>
              <a:cxnLst/>
              <a:rect l="l" t="t" r="r" b="b"/>
              <a:pathLst>
                <a:path w="1009752" h="1177321">
                  <a:moveTo>
                    <a:pt x="67707" y="0"/>
                  </a:moveTo>
                  <a:lnTo>
                    <a:pt x="942045" y="0"/>
                  </a:lnTo>
                  <a:cubicBezTo>
                    <a:pt x="960002" y="0"/>
                    <a:pt x="977223" y="7133"/>
                    <a:pt x="989921" y="19831"/>
                  </a:cubicBezTo>
                  <a:cubicBezTo>
                    <a:pt x="1002618" y="32528"/>
                    <a:pt x="1009752" y="49750"/>
                    <a:pt x="1009752" y="67707"/>
                  </a:cubicBezTo>
                  <a:lnTo>
                    <a:pt x="1009752" y="1109614"/>
                  </a:lnTo>
                  <a:cubicBezTo>
                    <a:pt x="1009752" y="1127571"/>
                    <a:pt x="1002618" y="1144792"/>
                    <a:pt x="989921" y="1157490"/>
                  </a:cubicBezTo>
                  <a:cubicBezTo>
                    <a:pt x="977223" y="1170187"/>
                    <a:pt x="960002" y="1177321"/>
                    <a:pt x="942045" y="1177321"/>
                  </a:cubicBezTo>
                  <a:lnTo>
                    <a:pt x="67707" y="1177321"/>
                  </a:lnTo>
                  <a:cubicBezTo>
                    <a:pt x="49750" y="1177321"/>
                    <a:pt x="32528" y="1170187"/>
                    <a:pt x="19831" y="1157490"/>
                  </a:cubicBezTo>
                  <a:cubicBezTo>
                    <a:pt x="7133" y="1144792"/>
                    <a:pt x="0" y="1127571"/>
                    <a:pt x="0" y="1109614"/>
                  </a:cubicBezTo>
                  <a:lnTo>
                    <a:pt x="0" y="67707"/>
                  </a:lnTo>
                  <a:cubicBezTo>
                    <a:pt x="0" y="49750"/>
                    <a:pt x="7133" y="32528"/>
                    <a:pt x="19831" y="19831"/>
                  </a:cubicBezTo>
                  <a:cubicBezTo>
                    <a:pt x="32528" y="7133"/>
                    <a:pt x="49750" y="0"/>
                    <a:pt x="67707" y="0"/>
                  </a:cubicBezTo>
                  <a:close/>
                </a:path>
              </a:pathLst>
            </a:custGeom>
            <a:blipFill>
              <a:blip r:embed="rId2"/>
              <a:stretch>
                <a:fillRect l="-37402" r="-37402"/>
              </a:stretch>
            </a:blipFill>
          </p:spPr>
          <p:txBody>
            <a:bodyPr/>
            <a:lstStyle/>
            <a:p>
              <a:endParaRPr lang="en-US"/>
            </a:p>
          </p:txBody>
        </p:sp>
      </p:grpSp>
      <p:grpSp>
        <p:nvGrpSpPr>
          <p:cNvPr id="10" name="Group 10"/>
          <p:cNvGrpSpPr/>
          <p:nvPr/>
        </p:nvGrpSpPr>
        <p:grpSpPr>
          <a:xfrm>
            <a:off x="15179112" y="7370577"/>
            <a:ext cx="4160376" cy="509003"/>
            <a:chOff x="0" y="0"/>
            <a:chExt cx="1095737" cy="134058"/>
          </a:xfrm>
        </p:grpSpPr>
        <p:sp>
          <p:nvSpPr>
            <p:cNvPr id="11" name="Freeform 11"/>
            <p:cNvSpPr/>
            <p:nvPr/>
          </p:nvSpPr>
          <p:spPr>
            <a:xfrm>
              <a:off x="0" y="0"/>
              <a:ext cx="1095737" cy="134058"/>
            </a:xfrm>
            <a:custGeom>
              <a:avLst/>
              <a:gdLst/>
              <a:ahLst/>
              <a:cxnLst/>
              <a:rect l="l" t="t" r="r" b="b"/>
              <a:pathLst>
                <a:path w="1095737" h="134058">
                  <a:moveTo>
                    <a:pt x="0" y="0"/>
                  </a:moveTo>
                  <a:lnTo>
                    <a:pt x="1095737" y="0"/>
                  </a:lnTo>
                  <a:lnTo>
                    <a:pt x="1095737" y="134058"/>
                  </a:lnTo>
                  <a:lnTo>
                    <a:pt x="0" y="134058"/>
                  </a:lnTo>
                  <a:close/>
                </a:path>
              </a:pathLst>
            </a:custGeom>
            <a:solidFill>
              <a:srgbClr val="000000"/>
            </a:solidFill>
          </p:spPr>
          <p:txBody>
            <a:bodyPr/>
            <a:lstStyle/>
            <a:p>
              <a:endParaRPr lang="en-US"/>
            </a:p>
          </p:txBody>
        </p:sp>
        <p:sp>
          <p:nvSpPr>
            <p:cNvPr id="12" name="TextBox 12"/>
            <p:cNvSpPr txBox="1"/>
            <p:nvPr/>
          </p:nvSpPr>
          <p:spPr>
            <a:xfrm>
              <a:off x="0" y="-38100"/>
              <a:ext cx="1095737" cy="172158"/>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844380" y="3414516"/>
            <a:ext cx="4160376" cy="509003"/>
            <a:chOff x="0" y="0"/>
            <a:chExt cx="1095737" cy="134058"/>
          </a:xfrm>
        </p:grpSpPr>
        <p:sp>
          <p:nvSpPr>
            <p:cNvPr id="14" name="Freeform 14"/>
            <p:cNvSpPr/>
            <p:nvPr/>
          </p:nvSpPr>
          <p:spPr>
            <a:xfrm>
              <a:off x="0" y="0"/>
              <a:ext cx="1095737" cy="134058"/>
            </a:xfrm>
            <a:custGeom>
              <a:avLst/>
              <a:gdLst/>
              <a:ahLst/>
              <a:cxnLst/>
              <a:rect l="l" t="t" r="r" b="b"/>
              <a:pathLst>
                <a:path w="1095737" h="134058">
                  <a:moveTo>
                    <a:pt x="0" y="0"/>
                  </a:moveTo>
                  <a:lnTo>
                    <a:pt x="1095737" y="0"/>
                  </a:lnTo>
                  <a:lnTo>
                    <a:pt x="1095737" y="134058"/>
                  </a:lnTo>
                  <a:lnTo>
                    <a:pt x="0" y="134058"/>
                  </a:lnTo>
                  <a:close/>
                </a:path>
              </a:pathLst>
            </a:custGeom>
            <a:solidFill>
              <a:srgbClr val="000000"/>
            </a:solidFill>
          </p:spPr>
          <p:txBody>
            <a:bodyPr/>
            <a:lstStyle/>
            <a:p>
              <a:endParaRPr lang="en-US"/>
            </a:p>
          </p:txBody>
        </p:sp>
        <p:sp>
          <p:nvSpPr>
            <p:cNvPr id="15" name="TextBox 15"/>
            <p:cNvSpPr txBox="1"/>
            <p:nvPr/>
          </p:nvSpPr>
          <p:spPr>
            <a:xfrm>
              <a:off x="0" y="-38100"/>
              <a:ext cx="1095737" cy="172158"/>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406116" y="4409294"/>
            <a:ext cx="10073798" cy="1424102"/>
          </a:xfrm>
          <a:prstGeom prst="rect">
            <a:avLst/>
          </a:prstGeom>
        </p:spPr>
        <p:txBody>
          <a:bodyPr lIns="0" tIns="0" rIns="0" bIns="0" rtlCol="0" anchor="t">
            <a:spAutoFit/>
          </a:bodyPr>
          <a:lstStyle/>
          <a:p>
            <a:pPr algn="l">
              <a:lnSpc>
                <a:spcPts val="8602"/>
              </a:lnSpc>
            </a:pPr>
            <a:r>
              <a:rPr lang="en-US" sz="11470">
                <a:solidFill>
                  <a:srgbClr val="000000"/>
                </a:solidFill>
                <a:latin typeface="Helvetica World Bold"/>
                <a:ea typeface="Helvetica World Bold"/>
                <a:cs typeface="Helvetica World Bold"/>
                <a:sym typeface="Helvetica World Bold"/>
              </a:rPr>
              <a:t>Introduction</a:t>
            </a:r>
          </a:p>
        </p:txBody>
      </p:sp>
      <p:sp>
        <p:nvSpPr>
          <p:cNvPr id="17" name="TextBox 17"/>
          <p:cNvSpPr txBox="1"/>
          <p:nvPr/>
        </p:nvSpPr>
        <p:spPr>
          <a:xfrm>
            <a:off x="1406116" y="5683570"/>
            <a:ext cx="8271924" cy="4466544"/>
          </a:xfrm>
          <a:prstGeom prst="rect">
            <a:avLst/>
          </a:prstGeom>
        </p:spPr>
        <p:txBody>
          <a:bodyPr lIns="0" tIns="0" rIns="0" bIns="0" rtlCol="0" anchor="t">
            <a:spAutoFit/>
          </a:bodyPr>
          <a:lstStyle/>
          <a:p>
            <a:pPr algn="ctr">
              <a:lnSpc>
                <a:spcPts val="3926"/>
              </a:lnSpc>
              <a:spcBef>
                <a:spcPct val="0"/>
              </a:spcBef>
            </a:pPr>
            <a:r>
              <a:rPr lang="en-US" sz="2804" dirty="0">
                <a:solidFill>
                  <a:srgbClr val="000000"/>
                </a:solidFill>
                <a:latin typeface="Helvetica World"/>
                <a:ea typeface="Helvetica World"/>
                <a:cs typeface="Helvetica World"/>
                <a:sym typeface="Helvetica World"/>
              </a:rPr>
              <a:t>CCWD’s Finance and Human Resources Departments kicked off the Core Financials and Payroll/Personnel Management Implementation through Tyler Technologies at the end of July. This part of the implementation is a follow-up to the Utility Billing (UB) and Accounts Receivable modules that went live in September 2021. Once this part of the implementation is complete, all Tyler modules will be integrated with each other.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699" y="4845767"/>
            <a:ext cx="5017992" cy="6351635"/>
            <a:chOff x="0" y="0"/>
            <a:chExt cx="642138" cy="812800"/>
          </a:xfrm>
        </p:grpSpPr>
        <p:sp>
          <p:nvSpPr>
            <p:cNvPr id="3" name="Freeform 3"/>
            <p:cNvSpPr/>
            <p:nvPr/>
          </p:nvSpPr>
          <p:spPr>
            <a:xfrm>
              <a:off x="0" y="0"/>
              <a:ext cx="642138" cy="812800"/>
            </a:xfrm>
            <a:custGeom>
              <a:avLst/>
              <a:gdLst/>
              <a:ahLst/>
              <a:cxnLst/>
              <a:rect l="l" t="t" r="r" b="b"/>
              <a:pathLst>
                <a:path w="642138" h="812800">
                  <a:moveTo>
                    <a:pt x="214162" y="793731"/>
                  </a:moveTo>
                  <a:cubicBezTo>
                    <a:pt x="247082" y="805245"/>
                    <a:pt x="284509" y="812800"/>
                    <a:pt x="321242" y="812800"/>
                  </a:cubicBezTo>
                  <a:cubicBezTo>
                    <a:pt x="357976" y="812800"/>
                    <a:pt x="393323" y="806323"/>
                    <a:pt x="425897" y="794809"/>
                  </a:cubicBezTo>
                  <a:cubicBezTo>
                    <a:pt x="426591" y="794450"/>
                    <a:pt x="427283" y="794450"/>
                    <a:pt x="427976" y="794090"/>
                  </a:cubicBezTo>
                  <a:cubicBezTo>
                    <a:pt x="550305" y="748035"/>
                    <a:pt x="640405" y="626421"/>
                    <a:pt x="642138" y="484298"/>
                  </a:cubicBezTo>
                  <a:lnTo>
                    <a:pt x="642138" y="0"/>
                  </a:lnTo>
                  <a:lnTo>
                    <a:pt x="0" y="0"/>
                  </a:lnTo>
                  <a:lnTo>
                    <a:pt x="0" y="483939"/>
                  </a:lnTo>
                  <a:cubicBezTo>
                    <a:pt x="1733" y="627140"/>
                    <a:pt x="90447" y="748755"/>
                    <a:pt x="214162" y="793731"/>
                  </a:cubicBezTo>
                  <a:close/>
                </a:path>
              </a:pathLst>
            </a:custGeom>
            <a:solidFill>
              <a:srgbClr val="C5E082"/>
            </a:solidFill>
          </p:spPr>
          <p:txBody>
            <a:bodyPr/>
            <a:lstStyle/>
            <a:p>
              <a:endParaRPr lang="en-US"/>
            </a:p>
          </p:txBody>
        </p:sp>
        <p:sp>
          <p:nvSpPr>
            <p:cNvPr id="4" name="TextBox 4"/>
            <p:cNvSpPr txBox="1"/>
            <p:nvPr/>
          </p:nvSpPr>
          <p:spPr>
            <a:xfrm>
              <a:off x="0" y="-38100"/>
              <a:ext cx="642138" cy="723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68274" y="1792674"/>
            <a:ext cx="167127" cy="2400261"/>
            <a:chOff x="0" y="0"/>
            <a:chExt cx="44017" cy="632167"/>
          </a:xfrm>
        </p:grpSpPr>
        <p:sp>
          <p:nvSpPr>
            <p:cNvPr id="6" name="Freeform 6"/>
            <p:cNvSpPr/>
            <p:nvPr/>
          </p:nvSpPr>
          <p:spPr>
            <a:xfrm>
              <a:off x="0" y="0"/>
              <a:ext cx="44017" cy="632167"/>
            </a:xfrm>
            <a:custGeom>
              <a:avLst/>
              <a:gdLst/>
              <a:ahLst/>
              <a:cxnLst/>
              <a:rect l="l" t="t" r="r" b="b"/>
              <a:pathLst>
                <a:path w="44017" h="632167">
                  <a:moveTo>
                    <a:pt x="0" y="0"/>
                  </a:moveTo>
                  <a:lnTo>
                    <a:pt x="44017" y="0"/>
                  </a:lnTo>
                  <a:lnTo>
                    <a:pt x="44017" y="632167"/>
                  </a:lnTo>
                  <a:lnTo>
                    <a:pt x="0" y="632167"/>
                  </a:lnTo>
                  <a:close/>
                </a:path>
              </a:pathLst>
            </a:custGeom>
            <a:solidFill>
              <a:srgbClr val="000000"/>
            </a:solidFill>
          </p:spPr>
          <p:txBody>
            <a:bodyPr/>
            <a:lstStyle/>
            <a:p>
              <a:endParaRPr lang="en-US"/>
            </a:p>
          </p:txBody>
        </p:sp>
        <p:sp>
          <p:nvSpPr>
            <p:cNvPr id="7" name="TextBox 7"/>
            <p:cNvSpPr txBox="1"/>
            <p:nvPr/>
          </p:nvSpPr>
          <p:spPr>
            <a:xfrm>
              <a:off x="0" y="-38100"/>
              <a:ext cx="44017" cy="6702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482316" y="4835376"/>
            <a:ext cx="5017992" cy="6351635"/>
            <a:chOff x="0" y="0"/>
            <a:chExt cx="642138" cy="812800"/>
          </a:xfrm>
        </p:grpSpPr>
        <p:sp>
          <p:nvSpPr>
            <p:cNvPr id="9" name="Freeform 9"/>
            <p:cNvSpPr/>
            <p:nvPr/>
          </p:nvSpPr>
          <p:spPr>
            <a:xfrm>
              <a:off x="0" y="0"/>
              <a:ext cx="642138" cy="812800"/>
            </a:xfrm>
            <a:custGeom>
              <a:avLst/>
              <a:gdLst/>
              <a:ahLst/>
              <a:cxnLst/>
              <a:rect l="l" t="t" r="r" b="b"/>
              <a:pathLst>
                <a:path w="642138" h="812800">
                  <a:moveTo>
                    <a:pt x="214162" y="793731"/>
                  </a:moveTo>
                  <a:cubicBezTo>
                    <a:pt x="247082" y="805245"/>
                    <a:pt x="284509" y="812800"/>
                    <a:pt x="321242" y="812800"/>
                  </a:cubicBezTo>
                  <a:cubicBezTo>
                    <a:pt x="357976" y="812800"/>
                    <a:pt x="393323" y="806323"/>
                    <a:pt x="425897" y="794809"/>
                  </a:cubicBezTo>
                  <a:cubicBezTo>
                    <a:pt x="426591" y="794450"/>
                    <a:pt x="427283" y="794450"/>
                    <a:pt x="427976" y="794090"/>
                  </a:cubicBezTo>
                  <a:cubicBezTo>
                    <a:pt x="550305" y="748035"/>
                    <a:pt x="640405" y="626421"/>
                    <a:pt x="642138" y="484298"/>
                  </a:cubicBezTo>
                  <a:lnTo>
                    <a:pt x="642138" y="0"/>
                  </a:lnTo>
                  <a:lnTo>
                    <a:pt x="0" y="0"/>
                  </a:lnTo>
                  <a:lnTo>
                    <a:pt x="0" y="483939"/>
                  </a:lnTo>
                  <a:cubicBezTo>
                    <a:pt x="1733" y="627140"/>
                    <a:pt x="90447" y="748755"/>
                    <a:pt x="214162" y="793731"/>
                  </a:cubicBezTo>
                  <a:close/>
                </a:path>
              </a:pathLst>
            </a:custGeom>
            <a:solidFill>
              <a:srgbClr val="C5E082"/>
            </a:solidFill>
          </p:spPr>
          <p:txBody>
            <a:bodyPr/>
            <a:lstStyle/>
            <a:p>
              <a:endParaRPr lang="en-US"/>
            </a:p>
          </p:txBody>
        </p:sp>
        <p:sp>
          <p:nvSpPr>
            <p:cNvPr id="10" name="TextBox 10"/>
            <p:cNvSpPr txBox="1"/>
            <p:nvPr/>
          </p:nvSpPr>
          <p:spPr>
            <a:xfrm>
              <a:off x="0" y="-38100"/>
              <a:ext cx="642138" cy="7239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935933" y="4835375"/>
            <a:ext cx="5017992" cy="6351635"/>
            <a:chOff x="0" y="0"/>
            <a:chExt cx="642138" cy="812800"/>
          </a:xfrm>
        </p:grpSpPr>
        <p:sp>
          <p:nvSpPr>
            <p:cNvPr id="12" name="Freeform 12"/>
            <p:cNvSpPr/>
            <p:nvPr/>
          </p:nvSpPr>
          <p:spPr>
            <a:xfrm>
              <a:off x="0" y="0"/>
              <a:ext cx="642138" cy="812800"/>
            </a:xfrm>
            <a:custGeom>
              <a:avLst/>
              <a:gdLst/>
              <a:ahLst/>
              <a:cxnLst/>
              <a:rect l="l" t="t" r="r" b="b"/>
              <a:pathLst>
                <a:path w="642138" h="812800">
                  <a:moveTo>
                    <a:pt x="214162" y="793731"/>
                  </a:moveTo>
                  <a:cubicBezTo>
                    <a:pt x="247082" y="805245"/>
                    <a:pt x="284509" y="812800"/>
                    <a:pt x="321242" y="812800"/>
                  </a:cubicBezTo>
                  <a:cubicBezTo>
                    <a:pt x="357976" y="812800"/>
                    <a:pt x="393323" y="806323"/>
                    <a:pt x="425897" y="794809"/>
                  </a:cubicBezTo>
                  <a:cubicBezTo>
                    <a:pt x="426591" y="794450"/>
                    <a:pt x="427283" y="794450"/>
                    <a:pt x="427976" y="794090"/>
                  </a:cubicBezTo>
                  <a:cubicBezTo>
                    <a:pt x="550305" y="748035"/>
                    <a:pt x="640405" y="626421"/>
                    <a:pt x="642138" y="484298"/>
                  </a:cubicBezTo>
                  <a:lnTo>
                    <a:pt x="642138" y="0"/>
                  </a:lnTo>
                  <a:lnTo>
                    <a:pt x="0" y="0"/>
                  </a:lnTo>
                  <a:lnTo>
                    <a:pt x="0" y="483939"/>
                  </a:lnTo>
                  <a:cubicBezTo>
                    <a:pt x="1733" y="627140"/>
                    <a:pt x="90447" y="748755"/>
                    <a:pt x="214162" y="793731"/>
                  </a:cubicBezTo>
                  <a:close/>
                </a:path>
              </a:pathLst>
            </a:custGeom>
            <a:solidFill>
              <a:srgbClr val="C5E082"/>
            </a:solidFill>
          </p:spPr>
          <p:txBody>
            <a:bodyPr/>
            <a:lstStyle/>
            <a:p>
              <a:endParaRPr lang="en-US"/>
            </a:p>
          </p:txBody>
        </p:sp>
        <p:sp>
          <p:nvSpPr>
            <p:cNvPr id="13" name="TextBox 13"/>
            <p:cNvSpPr txBox="1"/>
            <p:nvPr/>
          </p:nvSpPr>
          <p:spPr>
            <a:xfrm>
              <a:off x="0" y="-38100"/>
              <a:ext cx="642138" cy="7239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9862142" y="-1335296"/>
            <a:ext cx="7091783" cy="5787419"/>
            <a:chOff x="0" y="0"/>
            <a:chExt cx="1098703" cy="896623"/>
          </a:xfrm>
        </p:grpSpPr>
        <p:sp>
          <p:nvSpPr>
            <p:cNvPr id="15" name="Freeform 15"/>
            <p:cNvSpPr/>
            <p:nvPr/>
          </p:nvSpPr>
          <p:spPr>
            <a:xfrm>
              <a:off x="0" y="0"/>
              <a:ext cx="1098703" cy="896623"/>
            </a:xfrm>
            <a:custGeom>
              <a:avLst/>
              <a:gdLst/>
              <a:ahLst/>
              <a:cxnLst/>
              <a:rect l="l" t="t" r="r" b="b"/>
              <a:pathLst>
                <a:path w="1098703" h="896623">
                  <a:moveTo>
                    <a:pt x="86242" y="0"/>
                  </a:moveTo>
                  <a:lnTo>
                    <a:pt x="1012460" y="0"/>
                  </a:lnTo>
                  <a:cubicBezTo>
                    <a:pt x="1035333" y="0"/>
                    <a:pt x="1057269" y="9086"/>
                    <a:pt x="1073443" y="25260"/>
                  </a:cubicBezTo>
                  <a:cubicBezTo>
                    <a:pt x="1089617" y="41433"/>
                    <a:pt x="1098703" y="63369"/>
                    <a:pt x="1098703" y="86242"/>
                  </a:cubicBezTo>
                  <a:lnTo>
                    <a:pt x="1098703" y="810380"/>
                  </a:lnTo>
                  <a:cubicBezTo>
                    <a:pt x="1098703" y="833253"/>
                    <a:pt x="1089617" y="855189"/>
                    <a:pt x="1073443" y="871363"/>
                  </a:cubicBezTo>
                  <a:cubicBezTo>
                    <a:pt x="1057269" y="887537"/>
                    <a:pt x="1035333" y="896623"/>
                    <a:pt x="1012460" y="896623"/>
                  </a:cubicBezTo>
                  <a:lnTo>
                    <a:pt x="86242" y="896623"/>
                  </a:lnTo>
                  <a:cubicBezTo>
                    <a:pt x="63369" y="896623"/>
                    <a:pt x="41433" y="887537"/>
                    <a:pt x="25260" y="871363"/>
                  </a:cubicBezTo>
                  <a:cubicBezTo>
                    <a:pt x="9086" y="855189"/>
                    <a:pt x="0" y="833253"/>
                    <a:pt x="0" y="810380"/>
                  </a:cubicBezTo>
                  <a:lnTo>
                    <a:pt x="0" y="86242"/>
                  </a:lnTo>
                  <a:cubicBezTo>
                    <a:pt x="0" y="63369"/>
                    <a:pt x="9086" y="41433"/>
                    <a:pt x="25260" y="25260"/>
                  </a:cubicBezTo>
                  <a:cubicBezTo>
                    <a:pt x="41433" y="9086"/>
                    <a:pt x="63369" y="0"/>
                    <a:pt x="86242" y="0"/>
                  </a:cubicBezTo>
                  <a:close/>
                </a:path>
              </a:pathLst>
            </a:custGeom>
            <a:blipFill>
              <a:blip r:embed="rId2"/>
              <a:stretch>
                <a:fillRect l="-9095" r="-9557"/>
              </a:stretch>
            </a:blipFill>
          </p:spPr>
          <p:txBody>
            <a:bodyPr/>
            <a:lstStyle/>
            <a:p>
              <a:endParaRPr lang="en-US"/>
            </a:p>
          </p:txBody>
        </p:sp>
      </p:grpSp>
      <p:sp>
        <p:nvSpPr>
          <p:cNvPr id="16" name="TextBox 16"/>
          <p:cNvSpPr txBox="1"/>
          <p:nvPr/>
        </p:nvSpPr>
        <p:spPr>
          <a:xfrm>
            <a:off x="1889844" y="1127628"/>
            <a:ext cx="10073798" cy="3530197"/>
          </a:xfrm>
          <a:prstGeom prst="rect">
            <a:avLst/>
          </a:prstGeom>
        </p:spPr>
        <p:txBody>
          <a:bodyPr lIns="0" tIns="0" rIns="0" bIns="0" rtlCol="0" anchor="t">
            <a:spAutoFit/>
          </a:bodyPr>
          <a:lstStyle/>
          <a:p>
            <a:pPr algn="l"/>
            <a:r>
              <a:rPr lang="en-US" sz="11470" dirty="0">
                <a:solidFill>
                  <a:srgbClr val="000000"/>
                </a:solidFill>
                <a:latin typeface="Helvetica World Bold"/>
                <a:ea typeface="Helvetica World Bold"/>
                <a:cs typeface="Helvetica World Bold"/>
                <a:sym typeface="Helvetica World Bold"/>
              </a:rPr>
              <a:t>Project Overview</a:t>
            </a:r>
          </a:p>
        </p:txBody>
      </p:sp>
      <p:sp>
        <p:nvSpPr>
          <p:cNvPr id="17" name="TextBox 17"/>
          <p:cNvSpPr txBox="1"/>
          <p:nvPr/>
        </p:nvSpPr>
        <p:spPr>
          <a:xfrm>
            <a:off x="1450585" y="5143500"/>
            <a:ext cx="4174222" cy="4905125"/>
          </a:xfrm>
          <a:prstGeom prst="rect">
            <a:avLst/>
          </a:prstGeom>
        </p:spPr>
        <p:txBody>
          <a:bodyPr lIns="0" tIns="0" rIns="0" bIns="0" rtlCol="0" anchor="t">
            <a:spAutoFit/>
          </a:bodyPr>
          <a:lstStyle/>
          <a:p>
            <a:pPr algn="ctr">
              <a:lnSpc>
                <a:spcPts val="3480"/>
              </a:lnSpc>
              <a:spcBef>
                <a:spcPct val="0"/>
              </a:spcBef>
            </a:pPr>
            <a:r>
              <a:rPr lang="en-US" sz="2485" dirty="0">
                <a:solidFill>
                  <a:srgbClr val="000000"/>
                </a:solidFill>
                <a:latin typeface="Helvetica World"/>
                <a:ea typeface="Helvetica World"/>
                <a:cs typeface="Helvetica World"/>
                <a:sym typeface="Helvetica World"/>
              </a:rPr>
              <a:t>CCWD’s internal project team comprised of a steering committee, project manager, technical lead(s), and change management lead(s) are members of the organization who are familiar with and actively support the mission of the project. It is common for individuals to serve in multiple roles. </a:t>
            </a:r>
          </a:p>
        </p:txBody>
      </p:sp>
      <p:sp>
        <p:nvSpPr>
          <p:cNvPr id="18" name="TextBox 18"/>
          <p:cNvSpPr txBox="1"/>
          <p:nvPr/>
        </p:nvSpPr>
        <p:spPr>
          <a:xfrm>
            <a:off x="6904202" y="5143500"/>
            <a:ext cx="4174222" cy="4773016"/>
          </a:xfrm>
          <a:prstGeom prst="rect">
            <a:avLst/>
          </a:prstGeom>
        </p:spPr>
        <p:txBody>
          <a:bodyPr lIns="0" tIns="0" rIns="0" bIns="0" rtlCol="0" anchor="t">
            <a:spAutoFit/>
          </a:bodyPr>
          <a:lstStyle/>
          <a:p>
            <a:pPr algn="ctr">
              <a:lnSpc>
                <a:spcPts val="3480"/>
              </a:lnSpc>
              <a:spcBef>
                <a:spcPct val="0"/>
              </a:spcBef>
            </a:pPr>
            <a:r>
              <a:rPr lang="en-US" sz="2485">
                <a:solidFill>
                  <a:srgbClr val="000000"/>
                </a:solidFill>
                <a:latin typeface="Helvetica World"/>
                <a:ea typeface="Helvetica World"/>
                <a:cs typeface="Helvetica World"/>
                <a:sym typeface="Helvetica World"/>
              </a:rPr>
              <a:t>Establish CCWD’s functional leaders who are authorized to make procedural decisions within their department. Establish CCWD power users who are the experts in their field and are responsible for providing insight to current processes and ensure the configuration in the Tyler system are the most efficient. </a:t>
            </a:r>
          </a:p>
        </p:txBody>
      </p:sp>
      <p:sp>
        <p:nvSpPr>
          <p:cNvPr id="19" name="TextBox 19"/>
          <p:cNvSpPr txBox="1"/>
          <p:nvPr/>
        </p:nvSpPr>
        <p:spPr>
          <a:xfrm>
            <a:off x="12357818" y="5143500"/>
            <a:ext cx="4174222" cy="4773016"/>
          </a:xfrm>
          <a:prstGeom prst="rect">
            <a:avLst/>
          </a:prstGeom>
        </p:spPr>
        <p:txBody>
          <a:bodyPr lIns="0" tIns="0" rIns="0" bIns="0" rtlCol="0" anchor="t">
            <a:spAutoFit/>
          </a:bodyPr>
          <a:lstStyle/>
          <a:p>
            <a:pPr algn="ctr">
              <a:lnSpc>
                <a:spcPts val="3480"/>
              </a:lnSpc>
              <a:spcBef>
                <a:spcPct val="0"/>
              </a:spcBef>
            </a:pPr>
            <a:r>
              <a:rPr lang="en-US" sz="2485">
                <a:solidFill>
                  <a:srgbClr val="000000"/>
                </a:solidFill>
                <a:latin typeface="Helvetica World"/>
                <a:ea typeface="Helvetica World"/>
                <a:cs typeface="Helvetica World"/>
                <a:sym typeface="Helvetica World"/>
              </a:rPr>
              <a:t>The CCWD team will work with the Tyler team to implement all Core Financial and Payroll/Personnel Management modules during the key block implementation phases, culminating in an integrated system that brings together the UB, Finance and Human Resources departments.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9852" y="1028700"/>
            <a:ext cx="3994867" cy="4114800"/>
            <a:chOff x="0" y="0"/>
            <a:chExt cx="1661558" cy="1711441"/>
          </a:xfrm>
        </p:grpSpPr>
        <p:sp>
          <p:nvSpPr>
            <p:cNvPr id="3" name="Freeform 3"/>
            <p:cNvSpPr/>
            <p:nvPr/>
          </p:nvSpPr>
          <p:spPr>
            <a:xfrm>
              <a:off x="0" y="0"/>
              <a:ext cx="1661558" cy="1711441"/>
            </a:xfrm>
            <a:custGeom>
              <a:avLst/>
              <a:gdLst/>
              <a:ahLst/>
              <a:cxnLst/>
              <a:rect l="l" t="t" r="r" b="b"/>
              <a:pathLst>
                <a:path w="1661558" h="1711441">
                  <a:moveTo>
                    <a:pt x="0" y="0"/>
                  </a:moveTo>
                  <a:lnTo>
                    <a:pt x="1661558" y="0"/>
                  </a:lnTo>
                  <a:lnTo>
                    <a:pt x="1661558" y="1711441"/>
                  </a:lnTo>
                  <a:lnTo>
                    <a:pt x="0" y="1711441"/>
                  </a:lnTo>
                  <a:close/>
                </a:path>
              </a:pathLst>
            </a:custGeom>
            <a:solidFill>
              <a:srgbClr val="C5E082"/>
            </a:solidFill>
          </p:spPr>
          <p:txBody>
            <a:bodyPr/>
            <a:lstStyle/>
            <a:p>
              <a:endParaRPr lang="en-US"/>
            </a:p>
          </p:txBody>
        </p:sp>
        <p:sp>
          <p:nvSpPr>
            <p:cNvPr id="4" name="TextBox 4"/>
            <p:cNvSpPr txBox="1"/>
            <p:nvPr/>
          </p:nvSpPr>
          <p:spPr>
            <a:xfrm>
              <a:off x="0" y="-38100"/>
              <a:ext cx="1661558" cy="174954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7121999"/>
            <a:ext cx="167127" cy="2400261"/>
            <a:chOff x="0" y="0"/>
            <a:chExt cx="44017" cy="632167"/>
          </a:xfrm>
        </p:grpSpPr>
        <p:sp>
          <p:nvSpPr>
            <p:cNvPr id="6" name="Freeform 6"/>
            <p:cNvSpPr/>
            <p:nvPr/>
          </p:nvSpPr>
          <p:spPr>
            <a:xfrm>
              <a:off x="0" y="0"/>
              <a:ext cx="44017" cy="632167"/>
            </a:xfrm>
            <a:custGeom>
              <a:avLst/>
              <a:gdLst/>
              <a:ahLst/>
              <a:cxnLst/>
              <a:rect l="l" t="t" r="r" b="b"/>
              <a:pathLst>
                <a:path w="44017" h="632167">
                  <a:moveTo>
                    <a:pt x="0" y="0"/>
                  </a:moveTo>
                  <a:lnTo>
                    <a:pt x="44017" y="0"/>
                  </a:lnTo>
                  <a:lnTo>
                    <a:pt x="44017" y="632167"/>
                  </a:lnTo>
                  <a:lnTo>
                    <a:pt x="0" y="632167"/>
                  </a:lnTo>
                  <a:close/>
                </a:path>
              </a:pathLst>
            </a:custGeom>
            <a:solidFill>
              <a:srgbClr val="000000"/>
            </a:solidFill>
          </p:spPr>
          <p:txBody>
            <a:bodyPr/>
            <a:lstStyle/>
            <a:p>
              <a:endParaRPr lang="en-US"/>
            </a:p>
          </p:txBody>
        </p:sp>
        <p:sp>
          <p:nvSpPr>
            <p:cNvPr id="7" name="TextBox 7"/>
            <p:cNvSpPr txBox="1"/>
            <p:nvPr/>
          </p:nvSpPr>
          <p:spPr>
            <a:xfrm>
              <a:off x="0" y="-38100"/>
              <a:ext cx="44017" cy="6702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882245" y="1028700"/>
            <a:ext cx="3994867" cy="4114800"/>
            <a:chOff x="0" y="0"/>
            <a:chExt cx="1661558" cy="1711441"/>
          </a:xfrm>
        </p:grpSpPr>
        <p:sp>
          <p:nvSpPr>
            <p:cNvPr id="9" name="Freeform 9"/>
            <p:cNvSpPr/>
            <p:nvPr/>
          </p:nvSpPr>
          <p:spPr>
            <a:xfrm>
              <a:off x="0" y="0"/>
              <a:ext cx="1661558" cy="1711441"/>
            </a:xfrm>
            <a:custGeom>
              <a:avLst/>
              <a:gdLst/>
              <a:ahLst/>
              <a:cxnLst/>
              <a:rect l="l" t="t" r="r" b="b"/>
              <a:pathLst>
                <a:path w="1661558" h="1711441">
                  <a:moveTo>
                    <a:pt x="0" y="0"/>
                  </a:moveTo>
                  <a:lnTo>
                    <a:pt x="1661558" y="0"/>
                  </a:lnTo>
                  <a:lnTo>
                    <a:pt x="1661558" y="1711441"/>
                  </a:lnTo>
                  <a:lnTo>
                    <a:pt x="0" y="1711441"/>
                  </a:lnTo>
                  <a:close/>
                </a:path>
              </a:pathLst>
            </a:custGeom>
            <a:solidFill>
              <a:srgbClr val="C5E082"/>
            </a:solidFill>
          </p:spPr>
          <p:txBody>
            <a:bodyPr/>
            <a:lstStyle/>
            <a:p>
              <a:endParaRPr lang="en-US"/>
            </a:p>
          </p:txBody>
        </p:sp>
        <p:sp>
          <p:nvSpPr>
            <p:cNvPr id="10" name="TextBox 10"/>
            <p:cNvSpPr txBox="1"/>
            <p:nvPr/>
          </p:nvSpPr>
          <p:spPr>
            <a:xfrm>
              <a:off x="0" y="-38100"/>
              <a:ext cx="1661558" cy="174954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132609" y="2704183"/>
            <a:ext cx="1070532" cy="535266"/>
            <a:chOff x="0" y="0"/>
            <a:chExt cx="812800" cy="406400"/>
          </a:xfrm>
        </p:grpSpPr>
        <p:sp>
          <p:nvSpPr>
            <p:cNvPr id="12" name="Freeform 12"/>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758E36"/>
            </a:solidFill>
          </p:spPr>
          <p:txBody>
            <a:bodyPr/>
            <a:lstStyle/>
            <a:p>
              <a:endParaRPr lang="en-US"/>
            </a:p>
          </p:txBody>
        </p:sp>
        <p:sp>
          <p:nvSpPr>
            <p:cNvPr id="13" name="TextBox 13"/>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353362" y="1028700"/>
            <a:ext cx="3994867" cy="4114800"/>
            <a:chOff x="0" y="0"/>
            <a:chExt cx="1661558" cy="1711441"/>
          </a:xfrm>
        </p:grpSpPr>
        <p:sp>
          <p:nvSpPr>
            <p:cNvPr id="15" name="Freeform 15"/>
            <p:cNvSpPr/>
            <p:nvPr/>
          </p:nvSpPr>
          <p:spPr>
            <a:xfrm>
              <a:off x="0" y="0"/>
              <a:ext cx="1661558" cy="1711441"/>
            </a:xfrm>
            <a:custGeom>
              <a:avLst/>
              <a:gdLst/>
              <a:ahLst/>
              <a:cxnLst/>
              <a:rect l="l" t="t" r="r" b="b"/>
              <a:pathLst>
                <a:path w="1661558" h="1711441">
                  <a:moveTo>
                    <a:pt x="0" y="0"/>
                  </a:moveTo>
                  <a:lnTo>
                    <a:pt x="1661558" y="0"/>
                  </a:lnTo>
                  <a:lnTo>
                    <a:pt x="1661558" y="1711441"/>
                  </a:lnTo>
                  <a:lnTo>
                    <a:pt x="0" y="1711441"/>
                  </a:lnTo>
                  <a:close/>
                </a:path>
              </a:pathLst>
            </a:custGeom>
            <a:solidFill>
              <a:srgbClr val="C5E082"/>
            </a:solidFill>
          </p:spPr>
          <p:txBody>
            <a:bodyPr/>
            <a:lstStyle/>
            <a:p>
              <a:endParaRPr lang="en-US"/>
            </a:p>
          </p:txBody>
        </p:sp>
        <p:sp>
          <p:nvSpPr>
            <p:cNvPr id="16" name="TextBox 16"/>
            <p:cNvSpPr txBox="1"/>
            <p:nvPr/>
          </p:nvSpPr>
          <p:spPr>
            <a:xfrm>
              <a:off x="0" y="-38100"/>
              <a:ext cx="1661558" cy="1749541"/>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8591961" y="2704183"/>
            <a:ext cx="1070532" cy="535266"/>
            <a:chOff x="0" y="0"/>
            <a:chExt cx="812800" cy="406400"/>
          </a:xfrm>
        </p:grpSpPr>
        <p:sp>
          <p:nvSpPr>
            <p:cNvPr id="18" name="Freeform 18"/>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758E36"/>
            </a:solidFill>
          </p:spPr>
          <p:txBody>
            <a:bodyPr/>
            <a:lstStyle/>
            <a:p>
              <a:endParaRPr lang="en-US"/>
            </a:p>
          </p:txBody>
        </p:sp>
        <p:sp>
          <p:nvSpPr>
            <p:cNvPr id="19" name="TextBox 19"/>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822318" y="1028700"/>
            <a:ext cx="3994867" cy="4114800"/>
            <a:chOff x="0" y="0"/>
            <a:chExt cx="1661558" cy="1711441"/>
          </a:xfrm>
        </p:grpSpPr>
        <p:sp>
          <p:nvSpPr>
            <p:cNvPr id="21" name="Freeform 21"/>
            <p:cNvSpPr/>
            <p:nvPr/>
          </p:nvSpPr>
          <p:spPr>
            <a:xfrm>
              <a:off x="0" y="0"/>
              <a:ext cx="1661558" cy="1711441"/>
            </a:xfrm>
            <a:custGeom>
              <a:avLst/>
              <a:gdLst/>
              <a:ahLst/>
              <a:cxnLst/>
              <a:rect l="l" t="t" r="r" b="b"/>
              <a:pathLst>
                <a:path w="1661558" h="1711441">
                  <a:moveTo>
                    <a:pt x="0" y="0"/>
                  </a:moveTo>
                  <a:lnTo>
                    <a:pt x="1661558" y="0"/>
                  </a:lnTo>
                  <a:lnTo>
                    <a:pt x="1661558" y="1711441"/>
                  </a:lnTo>
                  <a:lnTo>
                    <a:pt x="0" y="1711441"/>
                  </a:lnTo>
                  <a:close/>
                </a:path>
              </a:pathLst>
            </a:custGeom>
            <a:solidFill>
              <a:srgbClr val="C5E082"/>
            </a:solidFill>
          </p:spPr>
          <p:txBody>
            <a:bodyPr/>
            <a:lstStyle/>
            <a:p>
              <a:endParaRPr lang="en-US"/>
            </a:p>
          </p:txBody>
        </p:sp>
        <p:sp>
          <p:nvSpPr>
            <p:cNvPr id="22" name="TextBox 22"/>
            <p:cNvSpPr txBox="1"/>
            <p:nvPr/>
          </p:nvSpPr>
          <p:spPr>
            <a:xfrm>
              <a:off x="0" y="-38100"/>
              <a:ext cx="1661558" cy="1749541"/>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3112873" y="2704183"/>
            <a:ext cx="1070532" cy="535266"/>
            <a:chOff x="0" y="0"/>
            <a:chExt cx="812800" cy="406400"/>
          </a:xfrm>
        </p:grpSpPr>
        <p:sp>
          <p:nvSpPr>
            <p:cNvPr id="24" name="Freeform 2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758E36"/>
            </a:solidFill>
          </p:spPr>
          <p:txBody>
            <a:bodyPr/>
            <a:lstStyle/>
            <a:p>
              <a:endParaRPr lang="en-US"/>
            </a:p>
          </p:txBody>
        </p:sp>
        <p:sp>
          <p:nvSpPr>
            <p:cNvPr id="25" name="TextBox 25"/>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10208320" y="6059901"/>
            <a:ext cx="7227996" cy="5189330"/>
          </a:xfrm>
          <a:custGeom>
            <a:avLst/>
            <a:gdLst/>
            <a:ahLst/>
            <a:cxnLst/>
            <a:rect l="l" t="t" r="r" b="b"/>
            <a:pathLst>
              <a:path w="7227996" h="5189330">
                <a:moveTo>
                  <a:pt x="0" y="0"/>
                </a:moveTo>
                <a:lnTo>
                  <a:pt x="7227996" y="0"/>
                </a:lnTo>
                <a:lnTo>
                  <a:pt x="7227996" y="5189330"/>
                </a:lnTo>
                <a:lnTo>
                  <a:pt x="0" y="5189330"/>
                </a:lnTo>
                <a:lnTo>
                  <a:pt x="0" y="0"/>
                </a:lnTo>
                <a:close/>
              </a:path>
            </a:pathLst>
          </a:custGeom>
          <a:blipFill>
            <a:blip r:embed="rId2"/>
            <a:stretch>
              <a:fillRect/>
            </a:stretch>
          </a:blipFill>
        </p:spPr>
        <p:txBody>
          <a:bodyPr/>
          <a:lstStyle/>
          <a:p>
            <a:endParaRPr lang="en-US"/>
          </a:p>
        </p:txBody>
      </p:sp>
      <p:sp>
        <p:nvSpPr>
          <p:cNvPr id="27" name="TextBox 27"/>
          <p:cNvSpPr txBox="1"/>
          <p:nvPr/>
        </p:nvSpPr>
        <p:spPr>
          <a:xfrm>
            <a:off x="1313884" y="6484700"/>
            <a:ext cx="10073798" cy="3530197"/>
          </a:xfrm>
          <a:prstGeom prst="rect">
            <a:avLst/>
          </a:prstGeom>
        </p:spPr>
        <p:txBody>
          <a:bodyPr lIns="0" tIns="0" rIns="0" bIns="0" rtlCol="0" anchor="t">
            <a:spAutoFit/>
          </a:bodyPr>
          <a:lstStyle/>
          <a:p>
            <a:pPr algn="l"/>
            <a:r>
              <a:rPr lang="en-US" sz="11470" dirty="0">
                <a:solidFill>
                  <a:srgbClr val="000000"/>
                </a:solidFill>
                <a:latin typeface="Helvetica World Bold"/>
                <a:ea typeface="Helvetica World Bold"/>
                <a:cs typeface="Helvetica World Bold"/>
                <a:sym typeface="Helvetica World Bold"/>
              </a:rPr>
              <a:t>Key Milestones</a:t>
            </a:r>
          </a:p>
        </p:txBody>
      </p:sp>
      <p:sp>
        <p:nvSpPr>
          <p:cNvPr id="28" name="TextBox 28"/>
          <p:cNvSpPr txBox="1"/>
          <p:nvPr/>
        </p:nvSpPr>
        <p:spPr>
          <a:xfrm>
            <a:off x="859916" y="1167753"/>
            <a:ext cx="3272693" cy="3798594"/>
          </a:xfrm>
          <a:prstGeom prst="rect">
            <a:avLst/>
          </a:prstGeom>
        </p:spPr>
        <p:txBody>
          <a:bodyPr lIns="0" tIns="0" rIns="0" bIns="0" rtlCol="0" anchor="t">
            <a:spAutoFit/>
          </a:bodyPr>
          <a:lstStyle/>
          <a:p>
            <a:pPr algn="ctr">
              <a:lnSpc>
                <a:spcPts val="2728"/>
              </a:lnSpc>
            </a:pPr>
            <a:r>
              <a:rPr lang="en-US" sz="1949" u="sng">
                <a:solidFill>
                  <a:srgbClr val="000000"/>
                </a:solidFill>
                <a:latin typeface="Helvetica World Bold"/>
                <a:ea typeface="Helvetica World Bold"/>
                <a:cs typeface="Helvetica World Bold"/>
                <a:sym typeface="Helvetica World Bold"/>
              </a:rPr>
              <a:t>Current/Future State Analysis Meetings</a:t>
            </a:r>
          </a:p>
          <a:p>
            <a:pPr algn="ctr">
              <a:lnSpc>
                <a:spcPts val="2728"/>
              </a:lnSpc>
            </a:pPr>
            <a:endParaRPr lang="en-US" sz="1949" u="sng">
              <a:solidFill>
                <a:srgbClr val="000000"/>
              </a:solidFill>
              <a:latin typeface="Helvetica World Bold"/>
              <a:ea typeface="Helvetica World Bold"/>
              <a:cs typeface="Helvetica World Bold"/>
              <a:sym typeface="Helvetica World Bold"/>
            </a:endParaRPr>
          </a:p>
          <a:p>
            <a:pPr algn="ctr">
              <a:lnSpc>
                <a:spcPts val="2728"/>
              </a:lnSpc>
              <a:spcBef>
                <a:spcPct val="0"/>
              </a:spcBef>
            </a:pPr>
            <a:r>
              <a:rPr lang="en-US" sz="1949">
                <a:solidFill>
                  <a:srgbClr val="000000"/>
                </a:solidFill>
                <a:latin typeface="Helvetica World"/>
                <a:ea typeface="Helvetica World"/>
                <a:cs typeface="Helvetica World"/>
                <a:sym typeface="Helvetica World"/>
              </a:rPr>
              <a:t>Meetings between CCWD project team members and the Tyler Implementation Consultant to discuss current processes and start making decisions about how these will run within the Tyler environment. </a:t>
            </a:r>
          </a:p>
        </p:txBody>
      </p:sp>
      <p:sp>
        <p:nvSpPr>
          <p:cNvPr id="29" name="TextBox 29"/>
          <p:cNvSpPr txBox="1"/>
          <p:nvPr/>
        </p:nvSpPr>
        <p:spPr>
          <a:xfrm>
            <a:off x="5271642" y="1167753"/>
            <a:ext cx="3272693" cy="3474744"/>
          </a:xfrm>
          <a:prstGeom prst="rect">
            <a:avLst/>
          </a:prstGeom>
        </p:spPr>
        <p:txBody>
          <a:bodyPr lIns="0" tIns="0" rIns="0" bIns="0" rtlCol="0" anchor="t">
            <a:spAutoFit/>
          </a:bodyPr>
          <a:lstStyle/>
          <a:p>
            <a:pPr algn="ctr">
              <a:lnSpc>
                <a:spcPts val="2728"/>
              </a:lnSpc>
            </a:pPr>
            <a:r>
              <a:rPr lang="en-US" sz="1949" u="sng">
                <a:solidFill>
                  <a:srgbClr val="000000"/>
                </a:solidFill>
                <a:latin typeface="Helvetica World Bold"/>
                <a:ea typeface="Helvetica World Bold"/>
                <a:cs typeface="Helvetica World Bold"/>
                <a:sym typeface="Helvetica World Bold"/>
              </a:rPr>
              <a:t>Core Financials Block Implementation</a:t>
            </a:r>
          </a:p>
          <a:p>
            <a:pPr algn="ctr">
              <a:lnSpc>
                <a:spcPts val="2728"/>
              </a:lnSpc>
            </a:pPr>
            <a:r>
              <a:rPr lang="en-US" sz="1949" u="sng">
                <a:solidFill>
                  <a:srgbClr val="000000"/>
                </a:solidFill>
                <a:latin typeface="Helvetica World Bold"/>
                <a:ea typeface="Helvetica World Bold"/>
                <a:cs typeface="Helvetica World Bold"/>
                <a:sym typeface="Helvetica World Bold"/>
              </a:rPr>
              <a:t>(3-4 weeks)</a:t>
            </a:r>
          </a:p>
          <a:p>
            <a:pPr algn="ctr">
              <a:lnSpc>
                <a:spcPts val="2728"/>
              </a:lnSpc>
            </a:pPr>
            <a:endParaRPr lang="en-US" sz="1949" u="sng">
              <a:solidFill>
                <a:srgbClr val="000000"/>
              </a:solidFill>
              <a:latin typeface="Helvetica World Bold"/>
              <a:ea typeface="Helvetica World Bold"/>
              <a:cs typeface="Helvetica World Bold"/>
              <a:sym typeface="Helvetica World Bold"/>
            </a:endParaRPr>
          </a:p>
          <a:p>
            <a:pPr algn="ctr">
              <a:lnSpc>
                <a:spcPts val="2728"/>
              </a:lnSpc>
              <a:spcBef>
                <a:spcPct val="0"/>
              </a:spcBef>
            </a:pPr>
            <a:r>
              <a:rPr lang="en-US" sz="1949">
                <a:solidFill>
                  <a:srgbClr val="000000"/>
                </a:solidFill>
                <a:latin typeface="Helvetica World"/>
                <a:ea typeface="Helvetica World"/>
                <a:cs typeface="Helvetica World"/>
                <a:sym typeface="Helvetica World"/>
              </a:rPr>
              <a:t>Configuration, training, testing and final data push to go live in the Core Financials, Purchasing, and Bank Reconciliation modules in Tyler. </a:t>
            </a:r>
          </a:p>
        </p:txBody>
      </p:sp>
      <p:sp>
        <p:nvSpPr>
          <p:cNvPr id="30" name="TextBox 30"/>
          <p:cNvSpPr txBox="1"/>
          <p:nvPr/>
        </p:nvSpPr>
        <p:spPr>
          <a:xfrm>
            <a:off x="9751336" y="1167753"/>
            <a:ext cx="3272693" cy="3817644"/>
          </a:xfrm>
          <a:prstGeom prst="rect">
            <a:avLst/>
          </a:prstGeom>
        </p:spPr>
        <p:txBody>
          <a:bodyPr lIns="0" tIns="0" rIns="0" bIns="0" rtlCol="0" anchor="t">
            <a:spAutoFit/>
          </a:bodyPr>
          <a:lstStyle/>
          <a:p>
            <a:pPr algn="ctr">
              <a:lnSpc>
                <a:spcPts val="2728"/>
              </a:lnSpc>
            </a:pPr>
            <a:r>
              <a:rPr lang="en-US" sz="1949" u="sng">
                <a:solidFill>
                  <a:srgbClr val="000000"/>
                </a:solidFill>
                <a:latin typeface="Helvetica World Bold"/>
                <a:ea typeface="Helvetica World Bold"/>
                <a:cs typeface="Helvetica World Bold"/>
                <a:sym typeface="Helvetica World Bold"/>
              </a:rPr>
              <a:t>Payroll Block Implementation</a:t>
            </a:r>
          </a:p>
          <a:p>
            <a:pPr algn="ctr">
              <a:lnSpc>
                <a:spcPts val="2728"/>
              </a:lnSpc>
            </a:pPr>
            <a:r>
              <a:rPr lang="en-US" sz="1949" u="sng">
                <a:solidFill>
                  <a:srgbClr val="000000"/>
                </a:solidFill>
                <a:latin typeface="Helvetica World Bold"/>
                <a:ea typeface="Helvetica World Bold"/>
                <a:cs typeface="Helvetica World Bold"/>
                <a:sym typeface="Helvetica World Bold"/>
              </a:rPr>
              <a:t>(5-7 weeks)</a:t>
            </a:r>
          </a:p>
          <a:p>
            <a:pPr algn="ctr">
              <a:lnSpc>
                <a:spcPts val="2728"/>
              </a:lnSpc>
            </a:pPr>
            <a:endParaRPr lang="en-US" sz="1949" u="sng">
              <a:solidFill>
                <a:srgbClr val="000000"/>
              </a:solidFill>
              <a:latin typeface="Helvetica World Bold"/>
              <a:ea typeface="Helvetica World Bold"/>
              <a:cs typeface="Helvetica World Bold"/>
              <a:sym typeface="Helvetica World Bold"/>
            </a:endParaRPr>
          </a:p>
          <a:p>
            <a:pPr algn="ctr">
              <a:lnSpc>
                <a:spcPts val="2728"/>
              </a:lnSpc>
              <a:spcBef>
                <a:spcPct val="0"/>
              </a:spcBef>
            </a:pPr>
            <a:r>
              <a:rPr lang="en-US" sz="1949">
                <a:solidFill>
                  <a:srgbClr val="000000"/>
                </a:solidFill>
                <a:latin typeface="Helvetica World"/>
                <a:ea typeface="Helvetica World"/>
                <a:cs typeface="Helvetica World"/>
                <a:sym typeface="Helvetica World"/>
              </a:rPr>
              <a:t>Configuration, training, testing, parallel payroll processing, and final data push to go live in the Personnel Management and  Employee Access Pro modules in Tyler.  </a:t>
            </a:r>
          </a:p>
        </p:txBody>
      </p:sp>
      <p:sp>
        <p:nvSpPr>
          <p:cNvPr id="31" name="TextBox 31"/>
          <p:cNvSpPr txBox="1"/>
          <p:nvPr/>
        </p:nvSpPr>
        <p:spPr>
          <a:xfrm>
            <a:off x="14183405" y="1167753"/>
            <a:ext cx="3272693" cy="3112794"/>
          </a:xfrm>
          <a:prstGeom prst="rect">
            <a:avLst/>
          </a:prstGeom>
        </p:spPr>
        <p:txBody>
          <a:bodyPr lIns="0" tIns="0" rIns="0" bIns="0" rtlCol="0" anchor="t">
            <a:spAutoFit/>
          </a:bodyPr>
          <a:lstStyle/>
          <a:p>
            <a:pPr algn="ctr">
              <a:lnSpc>
                <a:spcPts val="2728"/>
              </a:lnSpc>
            </a:pPr>
            <a:r>
              <a:rPr lang="en-US" sz="1949" u="sng">
                <a:solidFill>
                  <a:srgbClr val="000000"/>
                </a:solidFill>
                <a:latin typeface="Helvetica World Bold"/>
                <a:ea typeface="Helvetica World Bold"/>
                <a:cs typeface="Helvetica World Bold"/>
                <a:sym typeface="Helvetica World Bold"/>
              </a:rPr>
              <a:t>Ancillary Implementation</a:t>
            </a:r>
          </a:p>
          <a:p>
            <a:pPr algn="ctr">
              <a:lnSpc>
                <a:spcPts val="2728"/>
              </a:lnSpc>
            </a:pPr>
            <a:r>
              <a:rPr lang="en-US" sz="1949" u="sng">
                <a:solidFill>
                  <a:srgbClr val="000000"/>
                </a:solidFill>
                <a:latin typeface="Helvetica World Bold"/>
                <a:ea typeface="Helvetica World Bold"/>
                <a:cs typeface="Helvetica World Bold"/>
                <a:sym typeface="Helvetica World Bold"/>
              </a:rPr>
              <a:t>(2 weeks)</a:t>
            </a:r>
          </a:p>
          <a:p>
            <a:pPr algn="ctr">
              <a:lnSpc>
                <a:spcPts val="2728"/>
              </a:lnSpc>
            </a:pPr>
            <a:endParaRPr lang="en-US" sz="1949" u="sng">
              <a:solidFill>
                <a:srgbClr val="000000"/>
              </a:solidFill>
              <a:latin typeface="Helvetica World Bold"/>
              <a:ea typeface="Helvetica World Bold"/>
              <a:cs typeface="Helvetica World Bold"/>
              <a:sym typeface="Helvetica World Bold"/>
            </a:endParaRPr>
          </a:p>
          <a:p>
            <a:pPr algn="ctr">
              <a:lnSpc>
                <a:spcPts val="2728"/>
              </a:lnSpc>
              <a:spcBef>
                <a:spcPct val="0"/>
              </a:spcBef>
            </a:pPr>
            <a:r>
              <a:rPr lang="en-US" sz="1949">
                <a:solidFill>
                  <a:srgbClr val="000000"/>
                </a:solidFill>
                <a:latin typeface="Helvetica World"/>
                <a:ea typeface="Helvetica World"/>
                <a:cs typeface="Helvetica World"/>
                <a:sym typeface="Helvetica World"/>
              </a:rPr>
              <a:t>Current/future state analysis, configuration and training to go live in the ESS Time &amp; Attendance, Fixed Assets, Project Accounting and Budgeting modules in Tyler.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36406"/>
            <a:ext cx="5087508" cy="10194706"/>
            <a:chOff x="0" y="0"/>
            <a:chExt cx="561031" cy="1124234"/>
          </a:xfrm>
        </p:grpSpPr>
        <p:sp>
          <p:nvSpPr>
            <p:cNvPr id="3" name="Freeform 3"/>
            <p:cNvSpPr/>
            <p:nvPr/>
          </p:nvSpPr>
          <p:spPr>
            <a:xfrm>
              <a:off x="0" y="0"/>
              <a:ext cx="561032" cy="1124234"/>
            </a:xfrm>
            <a:custGeom>
              <a:avLst/>
              <a:gdLst/>
              <a:ahLst/>
              <a:cxnLst/>
              <a:rect l="l" t="t" r="r" b="b"/>
              <a:pathLst>
                <a:path w="561032" h="1124234">
                  <a:moveTo>
                    <a:pt x="187112" y="1105165"/>
                  </a:moveTo>
                  <a:cubicBezTo>
                    <a:pt x="215874" y="1116679"/>
                    <a:pt x="248574" y="1124234"/>
                    <a:pt x="280667" y="1124234"/>
                  </a:cubicBezTo>
                  <a:cubicBezTo>
                    <a:pt x="312761" y="1124234"/>
                    <a:pt x="343644" y="1117757"/>
                    <a:pt x="372103" y="1106244"/>
                  </a:cubicBezTo>
                  <a:cubicBezTo>
                    <a:pt x="372709" y="1105884"/>
                    <a:pt x="373315" y="1105884"/>
                    <a:pt x="373920" y="1105525"/>
                  </a:cubicBezTo>
                  <a:cubicBezTo>
                    <a:pt x="480798" y="1059470"/>
                    <a:pt x="559518" y="937856"/>
                    <a:pt x="561032" y="788815"/>
                  </a:cubicBezTo>
                  <a:lnTo>
                    <a:pt x="561032" y="0"/>
                  </a:lnTo>
                  <a:lnTo>
                    <a:pt x="0" y="0"/>
                  </a:lnTo>
                  <a:lnTo>
                    <a:pt x="0" y="788229"/>
                  </a:lnTo>
                  <a:cubicBezTo>
                    <a:pt x="1514" y="938574"/>
                    <a:pt x="79023" y="1060190"/>
                    <a:pt x="187112" y="1105165"/>
                  </a:cubicBezTo>
                  <a:close/>
                </a:path>
              </a:pathLst>
            </a:custGeom>
            <a:solidFill>
              <a:srgbClr val="C5E082"/>
            </a:solidFill>
          </p:spPr>
          <p:txBody>
            <a:bodyPr/>
            <a:lstStyle/>
            <a:p>
              <a:endParaRPr lang="en-US"/>
            </a:p>
          </p:txBody>
        </p:sp>
        <p:sp>
          <p:nvSpPr>
            <p:cNvPr id="4" name="TextBox 4"/>
            <p:cNvSpPr txBox="1"/>
            <p:nvPr/>
          </p:nvSpPr>
          <p:spPr>
            <a:xfrm>
              <a:off x="0" y="-38100"/>
              <a:ext cx="561031" cy="103533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007821" y="4583447"/>
            <a:ext cx="4925399" cy="492539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E082"/>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752057" y="899093"/>
            <a:ext cx="4925399" cy="492539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C661"/>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165278" y="778154"/>
            <a:ext cx="4925399" cy="49253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F0B0"/>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796244" y="-225538"/>
            <a:ext cx="151107" cy="6289253"/>
            <a:chOff x="0" y="0"/>
            <a:chExt cx="39798" cy="1656429"/>
          </a:xfrm>
        </p:grpSpPr>
        <p:sp>
          <p:nvSpPr>
            <p:cNvPr id="15" name="Freeform 15"/>
            <p:cNvSpPr/>
            <p:nvPr/>
          </p:nvSpPr>
          <p:spPr>
            <a:xfrm>
              <a:off x="0" y="0"/>
              <a:ext cx="39798" cy="1656429"/>
            </a:xfrm>
            <a:custGeom>
              <a:avLst/>
              <a:gdLst/>
              <a:ahLst/>
              <a:cxnLst/>
              <a:rect l="l" t="t" r="r" b="b"/>
              <a:pathLst>
                <a:path w="39798" h="1656429">
                  <a:moveTo>
                    <a:pt x="0" y="0"/>
                  </a:moveTo>
                  <a:lnTo>
                    <a:pt x="39798" y="0"/>
                  </a:lnTo>
                  <a:lnTo>
                    <a:pt x="39798" y="1656429"/>
                  </a:lnTo>
                  <a:lnTo>
                    <a:pt x="0" y="1656429"/>
                  </a:lnTo>
                  <a:close/>
                </a:path>
              </a:pathLst>
            </a:custGeom>
            <a:solidFill>
              <a:srgbClr val="000000"/>
            </a:solidFill>
          </p:spPr>
          <p:txBody>
            <a:bodyPr/>
            <a:lstStyle/>
            <a:p>
              <a:endParaRPr lang="en-US"/>
            </a:p>
          </p:txBody>
        </p:sp>
        <p:sp>
          <p:nvSpPr>
            <p:cNvPr id="16" name="TextBox 16"/>
            <p:cNvSpPr txBox="1"/>
            <p:nvPr/>
          </p:nvSpPr>
          <p:spPr>
            <a:xfrm>
              <a:off x="0" y="-38100"/>
              <a:ext cx="39798" cy="169452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796244" y="6310267"/>
            <a:ext cx="6639927" cy="3530197"/>
          </a:xfrm>
          <a:prstGeom prst="rect">
            <a:avLst/>
          </a:prstGeom>
        </p:spPr>
        <p:txBody>
          <a:bodyPr lIns="0" tIns="0" rIns="0" bIns="0" rtlCol="0" anchor="t">
            <a:spAutoFit/>
          </a:bodyPr>
          <a:lstStyle/>
          <a:p>
            <a:pPr algn="l"/>
            <a:r>
              <a:rPr lang="en-US" sz="11470" dirty="0">
                <a:solidFill>
                  <a:srgbClr val="000000"/>
                </a:solidFill>
                <a:latin typeface="Helvetica World Bold"/>
                <a:ea typeface="Helvetica World Bold"/>
                <a:cs typeface="Helvetica World Bold"/>
                <a:sym typeface="Helvetica World Bold"/>
              </a:rPr>
              <a:t>Timeline Diagram</a:t>
            </a:r>
          </a:p>
        </p:txBody>
      </p:sp>
      <p:sp>
        <p:nvSpPr>
          <p:cNvPr id="18" name="TextBox 18"/>
          <p:cNvSpPr txBox="1"/>
          <p:nvPr/>
        </p:nvSpPr>
        <p:spPr>
          <a:xfrm>
            <a:off x="7652916" y="1828075"/>
            <a:ext cx="5461790" cy="5549278"/>
          </a:xfrm>
          <a:prstGeom prst="rect">
            <a:avLst/>
          </a:prstGeom>
        </p:spPr>
        <p:txBody>
          <a:bodyPr lIns="0" tIns="0" rIns="0" bIns="0" rtlCol="0" anchor="t">
            <a:spAutoFit/>
          </a:bodyPr>
          <a:lstStyle/>
          <a:p>
            <a:pPr algn="ctr">
              <a:lnSpc>
                <a:spcPts val="3884"/>
              </a:lnSpc>
            </a:pPr>
            <a:r>
              <a:rPr lang="en-US" sz="2774" dirty="0">
                <a:solidFill>
                  <a:srgbClr val="000000"/>
                </a:solidFill>
                <a:latin typeface="Helvetica World Bold"/>
                <a:ea typeface="Helvetica World Bold"/>
                <a:cs typeface="Helvetica World Bold"/>
                <a:sym typeface="Helvetica World Bold"/>
              </a:rPr>
              <a:t>Stage 1: Initiate &amp; Plan</a:t>
            </a:r>
          </a:p>
          <a:p>
            <a:pPr algn="ctr">
              <a:lnSpc>
                <a:spcPts val="3884"/>
              </a:lnSpc>
            </a:pPr>
            <a:endParaRPr lang="en-US" sz="2774" dirty="0">
              <a:solidFill>
                <a:srgbClr val="000000"/>
              </a:solidFill>
              <a:latin typeface="Helvetica World Bold"/>
              <a:ea typeface="Helvetica World Bold"/>
              <a:cs typeface="Helvetica World Bold"/>
              <a:sym typeface="Helvetica World Bold"/>
            </a:endParaRPr>
          </a:p>
          <a:p>
            <a:pPr algn="ctr">
              <a:lnSpc>
                <a:spcPts val="3884"/>
              </a:lnSpc>
            </a:pPr>
            <a:r>
              <a:rPr lang="en-US" sz="2774" dirty="0">
                <a:solidFill>
                  <a:srgbClr val="000000"/>
                </a:solidFill>
                <a:latin typeface="Helvetica World Bold"/>
                <a:ea typeface="Helvetica World Bold"/>
                <a:cs typeface="Helvetica World Bold"/>
                <a:sym typeface="Helvetica World Bold"/>
              </a:rPr>
              <a:t>Stage 2: Assess &amp; Define</a:t>
            </a:r>
          </a:p>
          <a:p>
            <a:pPr algn="ctr">
              <a:lnSpc>
                <a:spcPts val="3884"/>
              </a:lnSpc>
            </a:pPr>
            <a:endParaRPr lang="en-US" sz="2774" dirty="0">
              <a:solidFill>
                <a:srgbClr val="000000"/>
              </a:solidFill>
              <a:latin typeface="Helvetica World Bold"/>
              <a:ea typeface="Helvetica World Bold"/>
              <a:cs typeface="Helvetica World Bold"/>
              <a:sym typeface="Helvetica World Bold"/>
            </a:endParaRPr>
          </a:p>
          <a:p>
            <a:pPr algn="ctr">
              <a:lnSpc>
                <a:spcPts val="3884"/>
              </a:lnSpc>
            </a:pPr>
            <a:r>
              <a:rPr lang="en-US" sz="2774" dirty="0">
                <a:solidFill>
                  <a:srgbClr val="000000"/>
                </a:solidFill>
                <a:latin typeface="Helvetica World Bold"/>
                <a:ea typeface="Helvetica World Bold"/>
                <a:cs typeface="Helvetica World Bold"/>
                <a:sym typeface="Helvetica World Bold"/>
              </a:rPr>
              <a:t>Stage 3: Prepare Solution</a:t>
            </a:r>
          </a:p>
          <a:p>
            <a:pPr algn="ctr">
              <a:lnSpc>
                <a:spcPts val="3884"/>
              </a:lnSpc>
            </a:pPr>
            <a:endParaRPr lang="en-US" sz="2774" dirty="0">
              <a:solidFill>
                <a:srgbClr val="000000"/>
              </a:solidFill>
              <a:latin typeface="Helvetica World Bold"/>
              <a:ea typeface="Helvetica World Bold"/>
              <a:cs typeface="Helvetica World Bold"/>
              <a:sym typeface="Helvetica World Bold"/>
            </a:endParaRPr>
          </a:p>
          <a:p>
            <a:pPr algn="ctr">
              <a:lnSpc>
                <a:spcPts val="3884"/>
              </a:lnSpc>
            </a:pPr>
            <a:r>
              <a:rPr lang="en-US" sz="2774" dirty="0">
                <a:solidFill>
                  <a:srgbClr val="000000"/>
                </a:solidFill>
                <a:latin typeface="Helvetica World Bold"/>
                <a:ea typeface="Helvetica World Bold"/>
                <a:cs typeface="Helvetica World Bold"/>
                <a:sym typeface="Helvetica World Bold"/>
              </a:rPr>
              <a:t>Stage 4: Production Readiness</a:t>
            </a:r>
          </a:p>
          <a:p>
            <a:pPr algn="ctr">
              <a:lnSpc>
                <a:spcPts val="3884"/>
              </a:lnSpc>
            </a:pPr>
            <a:endParaRPr lang="en-US" sz="2774" dirty="0">
              <a:solidFill>
                <a:srgbClr val="000000"/>
              </a:solidFill>
              <a:latin typeface="Helvetica World Bold"/>
              <a:ea typeface="Helvetica World Bold"/>
              <a:cs typeface="Helvetica World Bold"/>
              <a:sym typeface="Helvetica World Bold"/>
            </a:endParaRPr>
          </a:p>
          <a:p>
            <a:pPr algn="ctr">
              <a:lnSpc>
                <a:spcPts val="3884"/>
              </a:lnSpc>
            </a:pPr>
            <a:r>
              <a:rPr lang="en-US" sz="2774" dirty="0">
                <a:solidFill>
                  <a:srgbClr val="000000"/>
                </a:solidFill>
                <a:latin typeface="Helvetica World Bold"/>
                <a:ea typeface="Helvetica World Bold"/>
                <a:cs typeface="Helvetica World Bold"/>
                <a:sym typeface="Helvetica World Bold"/>
              </a:rPr>
              <a:t>Stage 5: Production</a:t>
            </a:r>
          </a:p>
          <a:p>
            <a:pPr algn="ctr">
              <a:lnSpc>
                <a:spcPts val="3884"/>
              </a:lnSpc>
            </a:pPr>
            <a:endParaRPr lang="en-US" sz="2774" dirty="0">
              <a:solidFill>
                <a:srgbClr val="000000"/>
              </a:solidFill>
              <a:latin typeface="Helvetica World Bold"/>
              <a:ea typeface="Helvetica World Bold"/>
              <a:cs typeface="Helvetica World Bold"/>
              <a:sym typeface="Helvetica World Bold"/>
            </a:endParaRPr>
          </a:p>
          <a:p>
            <a:pPr algn="ctr">
              <a:lnSpc>
                <a:spcPts val="3884"/>
              </a:lnSpc>
              <a:spcBef>
                <a:spcPct val="0"/>
              </a:spcBef>
            </a:pPr>
            <a:r>
              <a:rPr lang="en-US" sz="2774" dirty="0">
                <a:solidFill>
                  <a:srgbClr val="000000"/>
                </a:solidFill>
                <a:latin typeface="Helvetica World Bold"/>
                <a:ea typeface="Helvetica World Bold"/>
                <a:cs typeface="Helvetica World Bold"/>
                <a:sym typeface="Helvetica World Bold"/>
              </a:rPr>
              <a:t>Stage 6: Close</a:t>
            </a:r>
          </a:p>
        </p:txBody>
      </p:sp>
      <p:sp>
        <p:nvSpPr>
          <p:cNvPr id="19" name="TextBox 18">
            <a:extLst>
              <a:ext uri="{FF2B5EF4-FFF2-40B4-BE49-F238E27FC236}">
                <a16:creationId xmlns:a16="http://schemas.microsoft.com/office/drawing/2014/main" id="{DC3742BB-906A-A105-900C-39FA2BC46E51}"/>
              </a:ext>
            </a:extLst>
          </p:cNvPr>
          <p:cNvSpPr txBox="1"/>
          <p:nvPr/>
        </p:nvSpPr>
        <p:spPr>
          <a:xfrm>
            <a:off x="12760861" y="1828075"/>
            <a:ext cx="5461790" cy="5453672"/>
          </a:xfrm>
          <a:prstGeom prst="rect">
            <a:avLst/>
          </a:prstGeom>
        </p:spPr>
        <p:txBody>
          <a:bodyPr lIns="0" tIns="0" rIns="0" bIns="0" rtlCol="0" anchor="t">
            <a:spAutoFit/>
          </a:bodyPr>
          <a:lstStyle/>
          <a:p>
            <a:pPr algn="ctr">
              <a:lnSpc>
                <a:spcPts val="3884"/>
              </a:lnSpc>
            </a:pPr>
            <a:r>
              <a:rPr lang="en-US" sz="2774" dirty="0">
                <a:solidFill>
                  <a:srgbClr val="000000"/>
                </a:solidFill>
                <a:latin typeface="Helvetica World Bold"/>
                <a:ea typeface="Helvetica World Bold"/>
                <a:cs typeface="Helvetica World Bold"/>
                <a:sym typeface="Helvetica World Bold"/>
              </a:rPr>
              <a:t>Completed - September</a:t>
            </a:r>
          </a:p>
          <a:p>
            <a:pPr algn="ctr">
              <a:lnSpc>
                <a:spcPts val="3884"/>
              </a:lnSpc>
            </a:pPr>
            <a:endParaRPr lang="en-US" sz="2774" dirty="0">
              <a:solidFill>
                <a:srgbClr val="000000"/>
              </a:solidFill>
              <a:latin typeface="Helvetica World Bold"/>
              <a:ea typeface="Helvetica World Bold"/>
              <a:cs typeface="Helvetica World Bold"/>
              <a:sym typeface="Helvetica World Bold"/>
            </a:endParaRPr>
          </a:p>
          <a:p>
            <a:pPr algn="ctr">
              <a:lnSpc>
                <a:spcPts val="3884"/>
              </a:lnSpc>
            </a:pPr>
            <a:r>
              <a:rPr lang="en-US" sz="2774" dirty="0">
                <a:solidFill>
                  <a:srgbClr val="000000"/>
                </a:solidFill>
                <a:latin typeface="Helvetica World Bold"/>
                <a:ea typeface="Helvetica World Bold"/>
                <a:cs typeface="Helvetica World Bold"/>
                <a:sym typeface="Helvetica World Bold"/>
              </a:rPr>
              <a:t>Completed - September</a:t>
            </a:r>
          </a:p>
          <a:p>
            <a:pPr algn="ctr">
              <a:lnSpc>
                <a:spcPts val="3884"/>
              </a:lnSpc>
            </a:pPr>
            <a:endParaRPr lang="en-US" sz="2774" dirty="0">
              <a:solidFill>
                <a:srgbClr val="000000"/>
              </a:solidFill>
              <a:latin typeface="Helvetica World Bold"/>
              <a:ea typeface="Helvetica World Bold"/>
              <a:cs typeface="Helvetica World Bold"/>
              <a:sym typeface="Helvetica World Bold"/>
            </a:endParaRPr>
          </a:p>
          <a:p>
            <a:pPr algn="ctr">
              <a:lnSpc>
                <a:spcPts val="3884"/>
              </a:lnSpc>
            </a:pPr>
            <a:r>
              <a:rPr lang="en-US" sz="2774" dirty="0">
                <a:solidFill>
                  <a:srgbClr val="000000"/>
                </a:solidFill>
                <a:latin typeface="Helvetica World Bold"/>
                <a:ea typeface="Helvetica World Bold"/>
                <a:cs typeface="Helvetica World Bold"/>
                <a:sym typeface="Helvetica World Bold"/>
              </a:rPr>
              <a:t>Completed - November</a:t>
            </a:r>
          </a:p>
          <a:p>
            <a:pPr algn="ctr">
              <a:lnSpc>
                <a:spcPts val="3884"/>
              </a:lnSpc>
            </a:pPr>
            <a:endParaRPr lang="en-US" sz="2774" dirty="0">
              <a:solidFill>
                <a:srgbClr val="000000"/>
              </a:solidFill>
              <a:latin typeface="Helvetica World Bold"/>
              <a:ea typeface="Helvetica World Bold"/>
              <a:cs typeface="Helvetica World Bold"/>
              <a:sym typeface="Helvetica World Bold"/>
            </a:endParaRPr>
          </a:p>
          <a:p>
            <a:pPr algn="ctr">
              <a:lnSpc>
                <a:spcPts val="3884"/>
              </a:lnSpc>
            </a:pPr>
            <a:r>
              <a:rPr lang="en-US" sz="2774" dirty="0">
                <a:solidFill>
                  <a:srgbClr val="000000"/>
                </a:solidFill>
                <a:latin typeface="Helvetica World Bold"/>
                <a:ea typeface="Helvetica World Bold"/>
                <a:cs typeface="Helvetica World Bold"/>
                <a:sym typeface="Helvetica World Bold"/>
              </a:rPr>
              <a:t>Pending</a:t>
            </a:r>
          </a:p>
          <a:p>
            <a:pPr algn="ctr">
              <a:lnSpc>
                <a:spcPts val="3884"/>
              </a:lnSpc>
            </a:pPr>
            <a:endParaRPr lang="en-US" sz="2774" dirty="0">
              <a:solidFill>
                <a:srgbClr val="000000"/>
              </a:solidFill>
              <a:latin typeface="Helvetica World Bold"/>
              <a:ea typeface="Helvetica World Bold"/>
              <a:cs typeface="Helvetica World Bold"/>
              <a:sym typeface="Helvetica World Bold"/>
            </a:endParaRPr>
          </a:p>
          <a:p>
            <a:pPr algn="ctr">
              <a:lnSpc>
                <a:spcPts val="3884"/>
              </a:lnSpc>
            </a:pPr>
            <a:r>
              <a:rPr lang="en-US" sz="2774" dirty="0">
                <a:solidFill>
                  <a:srgbClr val="000000"/>
                </a:solidFill>
                <a:latin typeface="Helvetica World Bold"/>
                <a:ea typeface="Helvetica World Bold"/>
                <a:cs typeface="Helvetica World Bold"/>
                <a:sym typeface="Helvetica World Bold"/>
              </a:rPr>
              <a:t>Pending</a:t>
            </a:r>
          </a:p>
          <a:p>
            <a:pPr algn="ctr">
              <a:lnSpc>
                <a:spcPts val="3884"/>
              </a:lnSpc>
            </a:pPr>
            <a:endParaRPr lang="en-US" sz="2774" dirty="0">
              <a:solidFill>
                <a:srgbClr val="000000"/>
              </a:solidFill>
              <a:latin typeface="Helvetica World Bold"/>
              <a:ea typeface="Helvetica World Bold"/>
              <a:cs typeface="Helvetica World Bold"/>
              <a:sym typeface="Helvetica World Bold"/>
            </a:endParaRPr>
          </a:p>
          <a:p>
            <a:pPr algn="ctr">
              <a:lnSpc>
                <a:spcPts val="3884"/>
              </a:lnSpc>
              <a:spcBef>
                <a:spcPct val="0"/>
              </a:spcBef>
            </a:pPr>
            <a:r>
              <a:rPr lang="en-US" sz="2774" dirty="0">
                <a:solidFill>
                  <a:srgbClr val="000000"/>
                </a:solidFill>
                <a:latin typeface="Helvetica World Bold"/>
                <a:ea typeface="Helvetica World Bold"/>
                <a:cs typeface="Helvetica World Bold"/>
                <a:sym typeface="Helvetica World Bold"/>
              </a:rPr>
              <a:t>Pending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959" y="-6213040"/>
            <a:ext cx="5087508" cy="10194706"/>
            <a:chOff x="0" y="0"/>
            <a:chExt cx="561031" cy="1124234"/>
          </a:xfrm>
        </p:grpSpPr>
        <p:sp>
          <p:nvSpPr>
            <p:cNvPr id="3" name="Freeform 3"/>
            <p:cNvSpPr/>
            <p:nvPr/>
          </p:nvSpPr>
          <p:spPr>
            <a:xfrm>
              <a:off x="0" y="0"/>
              <a:ext cx="561032" cy="1124234"/>
            </a:xfrm>
            <a:custGeom>
              <a:avLst/>
              <a:gdLst/>
              <a:ahLst/>
              <a:cxnLst/>
              <a:rect l="l" t="t" r="r" b="b"/>
              <a:pathLst>
                <a:path w="561032" h="1124234">
                  <a:moveTo>
                    <a:pt x="187112" y="1105165"/>
                  </a:moveTo>
                  <a:cubicBezTo>
                    <a:pt x="215874" y="1116679"/>
                    <a:pt x="248574" y="1124234"/>
                    <a:pt x="280667" y="1124234"/>
                  </a:cubicBezTo>
                  <a:cubicBezTo>
                    <a:pt x="312761" y="1124234"/>
                    <a:pt x="343644" y="1117757"/>
                    <a:pt x="372103" y="1106244"/>
                  </a:cubicBezTo>
                  <a:cubicBezTo>
                    <a:pt x="372709" y="1105884"/>
                    <a:pt x="373315" y="1105884"/>
                    <a:pt x="373920" y="1105525"/>
                  </a:cubicBezTo>
                  <a:cubicBezTo>
                    <a:pt x="480798" y="1059470"/>
                    <a:pt x="559518" y="937856"/>
                    <a:pt x="561032" y="788815"/>
                  </a:cubicBezTo>
                  <a:lnTo>
                    <a:pt x="561032" y="0"/>
                  </a:lnTo>
                  <a:lnTo>
                    <a:pt x="0" y="0"/>
                  </a:lnTo>
                  <a:lnTo>
                    <a:pt x="0" y="788229"/>
                  </a:lnTo>
                  <a:cubicBezTo>
                    <a:pt x="1514" y="938574"/>
                    <a:pt x="79023" y="1060190"/>
                    <a:pt x="187112" y="1105165"/>
                  </a:cubicBezTo>
                  <a:close/>
                </a:path>
              </a:pathLst>
            </a:custGeom>
            <a:solidFill>
              <a:srgbClr val="C5E082"/>
            </a:solidFill>
          </p:spPr>
          <p:txBody>
            <a:bodyPr/>
            <a:lstStyle/>
            <a:p>
              <a:endParaRPr lang="en-US"/>
            </a:p>
          </p:txBody>
        </p:sp>
        <p:sp>
          <p:nvSpPr>
            <p:cNvPr id="4" name="TextBox 4"/>
            <p:cNvSpPr txBox="1"/>
            <p:nvPr/>
          </p:nvSpPr>
          <p:spPr>
            <a:xfrm>
              <a:off x="0" y="-38100"/>
              <a:ext cx="561031" cy="103533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11962351" y="7870420"/>
            <a:ext cx="5779152" cy="4084365"/>
            <a:chOff x="0" y="0"/>
            <a:chExt cx="637304" cy="450409"/>
          </a:xfrm>
        </p:grpSpPr>
        <p:sp>
          <p:nvSpPr>
            <p:cNvPr id="6" name="Freeform 6"/>
            <p:cNvSpPr/>
            <p:nvPr/>
          </p:nvSpPr>
          <p:spPr>
            <a:xfrm>
              <a:off x="0" y="0"/>
              <a:ext cx="637304" cy="450409"/>
            </a:xfrm>
            <a:custGeom>
              <a:avLst/>
              <a:gdLst/>
              <a:ahLst/>
              <a:cxnLst/>
              <a:rect l="l" t="t" r="r" b="b"/>
              <a:pathLst>
                <a:path w="637304" h="450409">
                  <a:moveTo>
                    <a:pt x="212549" y="431340"/>
                  </a:moveTo>
                  <a:cubicBezTo>
                    <a:pt x="245222" y="442853"/>
                    <a:pt x="282367" y="450409"/>
                    <a:pt x="318823" y="450409"/>
                  </a:cubicBezTo>
                  <a:cubicBezTo>
                    <a:pt x="355281" y="450409"/>
                    <a:pt x="390362" y="443932"/>
                    <a:pt x="422690" y="432418"/>
                  </a:cubicBezTo>
                  <a:cubicBezTo>
                    <a:pt x="423379" y="432058"/>
                    <a:pt x="424067" y="432058"/>
                    <a:pt x="424754" y="431699"/>
                  </a:cubicBezTo>
                  <a:cubicBezTo>
                    <a:pt x="546162" y="385644"/>
                    <a:pt x="635584" y="264030"/>
                    <a:pt x="637304" y="129956"/>
                  </a:cubicBezTo>
                  <a:lnTo>
                    <a:pt x="637304" y="0"/>
                  </a:lnTo>
                  <a:lnTo>
                    <a:pt x="0" y="0"/>
                  </a:lnTo>
                  <a:lnTo>
                    <a:pt x="0" y="129860"/>
                  </a:lnTo>
                  <a:cubicBezTo>
                    <a:pt x="1720" y="264749"/>
                    <a:pt x="89766" y="386364"/>
                    <a:pt x="212549" y="431340"/>
                  </a:cubicBezTo>
                  <a:close/>
                </a:path>
              </a:pathLst>
            </a:custGeom>
            <a:solidFill>
              <a:srgbClr val="C5E082"/>
            </a:solidFill>
          </p:spPr>
          <p:txBody>
            <a:bodyPr/>
            <a:lstStyle/>
            <a:p>
              <a:endParaRPr lang="en-US"/>
            </a:p>
          </p:txBody>
        </p:sp>
        <p:sp>
          <p:nvSpPr>
            <p:cNvPr id="7" name="TextBox 7"/>
            <p:cNvSpPr txBox="1"/>
            <p:nvPr/>
          </p:nvSpPr>
          <p:spPr>
            <a:xfrm>
              <a:off x="0" y="-38100"/>
              <a:ext cx="637304" cy="36150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575665" y="2089747"/>
            <a:ext cx="1385077" cy="2690838"/>
            <a:chOff x="0" y="0"/>
            <a:chExt cx="364794" cy="708698"/>
          </a:xfrm>
        </p:grpSpPr>
        <p:sp>
          <p:nvSpPr>
            <p:cNvPr id="9" name="Freeform 9"/>
            <p:cNvSpPr/>
            <p:nvPr/>
          </p:nvSpPr>
          <p:spPr>
            <a:xfrm>
              <a:off x="0" y="0"/>
              <a:ext cx="364794" cy="708698"/>
            </a:xfrm>
            <a:custGeom>
              <a:avLst/>
              <a:gdLst/>
              <a:ahLst/>
              <a:cxnLst/>
              <a:rect l="l" t="t" r="r" b="b"/>
              <a:pathLst>
                <a:path w="364794" h="708698">
                  <a:moveTo>
                    <a:pt x="0" y="0"/>
                  </a:moveTo>
                  <a:lnTo>
                    <a:pt x="364794" y="0"/>
                  </a:lnTo>
                  <a:lnTo>
                    <a:pt x="364794" y="708698"/>
                  </a:lnTo>
                  <a:lnTo>
                    <a:pt x="0" y="708698"/>
                  </a:lnTo>
                  <a:close/>
                </a:path>
              </a:pathLst>
            </a:custGeom>
            <a:solidFill>
              <a:srgbClr val="C5E082"/>
            </a:solidFill>
          </p:spPr>
          <p:txBody>
            <a:bodyPr/>
            <a:lstStyle/>
            <a:p>
              <a:endParaRPr lang="en-US"/>
            </a:p>
          </p:txBody>
        </p:sp>
        <p:sp>
          <p:nvSpPr>
            <p:cNvPr id="10" name="TextBox 10"/>
            <p:cNvSpPr txBox="1"/>
            <p:nvPr/>
          </p:nvSpPr>
          <p:spPr>
            <a:xfrm>
              <a:off x="0" y="-38100"/>
              <a:ext cx="364794" cy="746798"/>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950369" y="1988435"/>
            <a:ext cx="5143452" cy="3791842"/>
          </a:xfrm>
          <a:prstGeom prst="rect">
            <a:avLst/>
          </a:prstGeom>
        </p:spPr>
        <p:txBody>
          <a:bodyPr lIns="0" tIns="0" rIns="0" bIns="0" rtlCol="0" anchor="t">
            <a:spAutoFit/>
          </a:bodyPr>
          <a:lstStyle/>
          <a:p>
            <a:pPr algn="l">
              <a:lnSpc>
                <a:spcPts val="23078"/>
              </a:lnSpc>
            </a:pPr>
            <a:r>
              <a:rPr lang="en-US" sz="30770">
                <a:solidFill>
                  <a:srgbClr val="758E36">
                    <a:alpha val="53725"/>
                  </a:srgbClr>
                </a:solidFill>
                <a:latin typeface="Helvetica World Bold"/>
                <a:ea typeface="Helvetica World Bold"/>
                <a:cs typeface="Helvetica World Bold"/>
                <a:sym typeface="Helvetica World Bold"/>
              </a:rPr>
              <a:t>04</a:t>
            </a:r>
          </a:p>
        </p:txBody>
      </p:sp>
      <p:sp>
        <p:nvSpPr>
          <p:cNvPr id="12" name="TextBox 12"/>
          <p:cNvSpPr txBox="1"/>
          <p:nvPr/>
        </p:nvSpPr>
        <p:spPr>
          <a:xfrm>
            <a:off x="2253141" y="1051104"/>
            <a:ext cx="5726650" cy="981493"/>
          </a:xfrm>
          <a:prstGeom prst="rect">
            <a:avLst/>
          </a:prstGeom>
        </p:spPr>
        <p:txBody>
          <a:bodyPr lIns="0" tIns="0" rIns="0" bIns="0" rtlCol="0" anchor="t">
            <a:spAutoFit/>
          </a:bodyPr>
          <a:lstStyle/>
          <a:p>
            <a:pPr algn="l">
              <a:lnSpc>
                <a:spcPts val="6762"/>
              </a:lnSpc>
            </a:pPr>
            <a:r>
              <a:rPr lang="en-US" sz="9016">
                <a:solidFill>
                  <a:srgbClr val="758E36">
                    <a:alpha val="53725"/>
                  </a:srgbClr>
                </a:solidFill>
                <a:latin typeface="Helvetica World"/>
                <a:ea typeface="Helvetica World"/>
                <a:cs typeface="Helvetica World"/>
                <a:sym typeface="Helvetica World"/>
              </a:rPr>
              <a:t>Phase</a:t>
            </a:r>
          </a:p>
        </p:txBody>
      </p:sp>
      <p:sp>
        <p:nvSpPr>
          <p:cNvPr id="13" name="TextBox 13"/>
          <p:cNvSpPr txBox="1"/>
          <p:nvPr/>
        </p:nvSpPr>
        <p:spPr>
          <a:xfrm>
            <a:off x="6575665" y="1631826"/>
            <a:ext cx="7959297" cy="3530197"/>
          </a:xfrm>
          <a:prstGeom prst="rect">
            <a:avLst/>
          </a:prstGeom>
        </p:spPr>
        <p:txBody>
          <a:bodyPr lIns="0" tIns="0" rIns="0" bIns="0" rtlCol="0" anchor="t">
            <a:spAutoFit/>
          </a:bodyPr>
          <a:lstStyle/>
          <a:p>
            <a:pPr algn="l"/>
            <a:r>
              <a:rPr lang="en-US" sz="11470" dirty="0">
                <a:solidFill>
                  <a:srgbClr val="000000"/>
                </a:solidFill>
                <a:latin typeface="Helvetica World Bold"/>
                <a:ea typeface="Helvetica World Bold"/>
                <a:cs typeface="Helvetica World Bold"/>
                <a:sym typeface="Helvetica World Bold"/>
              </a:rPr>
              <a:t>Production Readiness</a:t>
            </a:r>
          </a:p>
        </p:txBody>
      </p:sp>
      <p:sp>
        <p:nvSpPr>
          <p:cNvPr id="14" name="TextBox 14"/>
          <p:cNvSpPr txBox="1"/>
          <p:nvPr/>
        </p:nvSpPr>
        <p:spPr>
          <a:xfrm>
            <a:off x="3252882" y="5056810"/>
            <a:ext cx="12115337" cy="1689052"/>
          </a:xfrm>
          <a:prstGeom prst="rect">
            <a:avLst/>
          </a:prstGeom>
        </p:spPr>
        <p:txBody>
          <a:bodyPr lIns="0" tIns="0" rIns="0" bIns="0" rtlCol="0" anchor="t">
            <a:spAutoFit/>
          </a:bodyPr>
          <a:lstStyle/>
          <a:p>
            <a:pPr marL="702086" lvl="1" indent="-351043" algn="l">
              <a:lnSpc>
                <a:spcPts val="4552"/>
              </a:lnSpc>
              <a:buFont typeface="Arial"/>
              <a:buChar char="•"/>
            </a:pPr>
            <a:r>
              <a:rPr lang="en-US" sz="3251">
                <a:solidFill>
                  <a:srgbClr val="000000"/>
                </a:solidFill>
                <a:latin typeface="Helvetica World"/>
                <a:ea typeface="Helvetica World"/>
                <a:cs typeface="Helvetica World"/>
                <a:sym typeface="Helvetica World"/>
              </a:rPr>
              <a:t>Solution Validation</a:t>
            </a:r>
          </a:p>
          <a:p>
            <a:pPr marL="702086" lvl="1" indent="-351043" algn="l">
              <a:lnSpc>
                <a:spcPts val="4552"/>
              </a:lnSpc>
              <a:buFont typeface="Arial"/>
              <a:buChar char="•"/>
            </a:pPr>
            <a:r>
              <a:rPr lang="en-US" sz="3251">
                <a:solidFill>
                  <a:srgbClr val="000000"/>
                </a:solidFill>
                <a:latin typeface="Helvetica World"/>
                <a:ea typeface="Helvetica World"/>
                <a:cs typeface="Helvetica World"/>
                <a:sym typeface="Helvetica World"/>
              </a:rPr>
              <a:t>Go Live Readiness</a:t>
            </a:r>
          </a:p>
          <a:p>
            <a:pPr marL="702086" lvl="1" indent="-351043" algn="l">
              <a:lnSpc>
                <a:spcPts val="4552"/>
              </a:lnSpc>
              <a:buFont typeface="Arial"/>
              <a:buChar char="•"/>
            </a:pPr>
            <a:r>
              <a:rPr lang="en-US" sz="3251">
                <a:solidFill>
                  <a:srgbClr val="000000"/>
                </a:solidFill>
                <a:latin typeface="Helvetica World"/>
                <a:ea typeface="Helvetica World"/>
                <a:cs typeface="Helvetica World"/>
                <a:sym typeface="Helvetica World"/>
              </a:rPr>
              <a:t>End User Training</a:t>
            </a:r>
          </a:p>
        </p:txBody>
      </p:sp>
      <p:grpSp>
        <p:nvGrpSpPr>
          <p:cNvPr id="15" name="Group 15"/>
          <p:cNvGrpSpPr/>
          <p:nvPr/>
        </p:nvGrpSpPr>
        <p:grpSpPr>
          <a:xfrm>
            <a:off x="7960741" y="9021389"/>
            <a:ext cx="6891186" cy="473821"/>
            <a:chOff x="0" y="0"/>
            <a:chExt cx="1814962" cy="124792"/>
          </a:xfrm>
        </p:grpSpPr>
        <p:sp>
          <p:nvSpPr>
            <p:cNvPr id="16" name="Freeform 16"/>
            <p:cNvSpPr/>
            <p:nvPr/>
          </p:nvSpPr>
          <p:spPr>
            <a:xfrm>
              <a:off x="0" y="0"/>
              <a:ext cx="1814962" cy="124792"/>
            </a:xfrm>
            <a:custGeom>
              <a:avLst/>
              <a:gdLst/>
              <a:ahLst/>
              <a:cxnLst/>
              <a:rect l="l" t="t" r="r" b="b"/>
              <a:pathLst>
                <a:path w="1814962" h="124792">
                  <a:moveTo>
                    <a:pt x="0" y="0"/>
                  </a:moveTo>
                  <a:lnTo>
                    <a:pt x="1814962" y="0"/>
                  </a:lnTo>
                  <a:lnTo>
                    <a:pt x="1814962" y="124792"/>
                  </a:lnTo>
                  <a:lnTo>
                    <a:pt x="0" y="124792"/>
                  </a:lnTo>
                  <a:close/>
                </a:path>
              </a:pathLst>
            </a:custGeom>
            <a:solidFill>
              <a:srgbClr val="000000"/>
            </a:solidFill>
          </p:spPr>
          <p:txBody>
            <a:bodyPr/>
            <a:lstStyle/>
            <a:p>
              <a:endParaRPr lang="en-US"/>
            </a:p>
          </p:txBody>
        </p:sp>
        <p:sp>
          <p:nvSpPr>
            <p:cNvPr id="17" name="TextBox 17"/>
            <p:cNvSpPr txBox="1"/>
            <p:nvPr/>
          </p:nvSpPr>
          <p:spPr>
            <a:xfrm>
              <a:off x="0" y="-38100"/>
              <a:ext cx="1814962" cy="16289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959" y="-6213040"/>
            <a:ext cx="5087508" cy="10194706"/>
            <a:chOff x="0" y="0"/>
            <a:chExt cx="561031" cy="1124234"/>
          </a:xfrm>
        </p:grpSpPr>
        <p:sp>
          <p:nvSpPr>
            <p:cNvPr id="3" name="Freeform 3"/>
            <p:cNvSpPr/>
            <p:nvPr/>
          </p:nvSpPr>
          <p:spPr>
            <a:xfrm>
              <a:off x="0" y="0"/>
              <a:ext cx="561032" cy="1124234"/>
            </a:xfrm>
            <a:custGeom>
              <a:avLst/>
              <a:gdLst/>
              <a:ahLst/>
              <a:cxnLst/>
              <a:rect l="l" t="t" r="r" b="b"/>
              <a:pathLst>
                <a:path w="561032" h="1124234">
                  <a:moveTo>
                    <a:pt x="187112" y="1105165"/>
                  </a:moveTo>
                  <a:cubicBezTo>
                    <a:pt x="215874" y="1116679"/>
                    <a:pt x="248574" y="1124234"/>
                    <a:pt x="280667" y="1124234"/>
                  </a:cubicBezTo>
                  <a:cubicBezTo>
                    <a:pt x="312761" y="1124234"/>
                    <a:pt x="343644" y="1117757"/>
                    <a:pt x="372103" y="1106244"/>
                  </a:cubicBezTo>
                  <a:cubicBezTo>
                    <a:pt x="372709" y="1105884"/>
                    <a:pt x="373315" y="1105884"/>
                    <a:pt x="373920" y="1105525"/>
                  </a:cubicBezTo>
                  <a:cubicBezTo>
                    <a:pt x="480798" y="1059470"/>
                    <a:pt x="559518" y="937856"/>
                    <a:pt x="561032" y="788815"/>
                  </a:cubicBezTo>
                  <a:lnTo>
                    <a:pt x="561032" y="0"/>
                  </a:lnTo>
                  <a:lnTo>
                    <a:pt x="0" y="0"/>
                  </a:lnTo>
                  <a:lnTo>
                    <a:pt x="0" y="788229"/>
                  </a:lnTo>
                  <a:cubicBezTo>
                    <a:pt x="1514" y="938574"/>
                    <a:pt x="79023" y="1060190"/>
                    <a:pt x="187112" y="1105165"/>
                  </a:cubicBezTo>
                  <a:close/>
                </a:path>
              </a:pathLst>
            </a:custGeom>
            <a:solidFill>
              <a:srgbClr val="C5E082"/>
            </a:solidFill>
          </p:spPr>
          <p:txBody>
            <a:bodyPr/>
            <a:lstStyle/>
            <a:p>
              <a:endParaRPr lang="en-US"/>
            </a:p>
          </p:txBody>
        </p:sp>
        <p:sp>
          <p:nvSpPr>
            <p:cNvPr id="4" name="TextBox 4"/>
            <p:cNvSpPr txBox="1"/>
            <p:nvPr/>
          </p:nvSpPr>
          <p:spPr>
            <a:xfrm>
              <a:off x="0" y="-38100"/>
              <a:ext cx="561031" cy="103533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11962351" y="7870420"/>
            <a:ext cx="5779152" cy="4084365"/>
            <a:chOff x="0" y="0"/>
            <a:chExt cx="637304" cy="450409"/>
          </a:xfrm>
        </p:grpSpPr>
        <p:sp>
          <p:nvSpPr>
            <p:cNvPr id="6" name="Freeform 6"/>
            <p:cNvSpPr/>
            <p:nvPr/>
          </p:nvSpPr>
          <p:spPr>
            <a:xfrm>
              <a:off x="0" y="0"/>
              <a:ext cx="637304" cy="450409"/>
            </a:xfrm>
            <a:custGeom>
              <a:avLst/>
              <a:gdLst/>
              <a:ahLst/>
              <a:cxnLst/>
              <a:rect l="l" t="t" r="r" b="b"/>
              <a:pathLst>
                <a:path w="637304" h="450409">
                  <a:moveTo>
                    <a:pt x="212549" y="431340"/>
                  </a:moveTo>
                  <a:cubicBezTo>
                    <a:pt x="245222" y="442853"/>
                    <a:pt x="282367" y="450409"/>
                    <a:pt x="318823" y="450409"/>
                  </a:cubicBezTo>
                  <a:cubicBezTo>
                    <a:pt x="355281" y="450409"/>
                    <a:pt x="390362" y="443932"/>
                    <a:pt x="422690" y="432418"/>
                  </a:cubicBezTo>
                  <a:cubicBezTo>
                    <a:pt x="423379" y="432058"/>
                    <a:pt x="424067" y="432058"/>
                    <a:pt x="424754" y="431699"/>
                  </a:cubicBezTo>
                  <a:cubicBezTo>
                    <a:pt x="546162" y="385644"/>
                    <a:pt x="635584" y="264030"/>
                    <a:pt x="637304" y="129956"/>
                  </a:cubicBezTo>
                  <a:lnTo>
                    <a:pt x="637304" y="0"/>
                  </a:lnTo>
                  <a:lnTo>
                    <a:pt x="0" y="0"/>
                  </a:lnTo>
                  <a:lnTo>
                    <a:pt x="0" y="129860"/>
                  </a:lnTo>
                  <a:cubicBezTo>
                    <a:pt x="1720" y="264749"/>
                    <a:pt x="89766" y="386364"/>
                    <a:pt x="212549" y="431340"/>
                  </a:cubicBezTo>
                  <a:close/>
                </a:path>
              </a:pathLst>
            </a:custGeom>
            <a:solidFill>
              <a:srgbClr val="C5E082"/>
            </a:solidFill>
          </p:spPr>
          <p:txBody>
            <a:bodyPr/>
            <a:lstStyle/>
            <a:p>
              <a:endParaRPr lang="en-US"/>
            </a:p>
          </p:txBody>
        </p:sp>
        <p:sp>
          <p:nvSpPr>
            <p:cNvPr id="7" name="TextBox 7"/>
            <p:cNvSpPr txBox="1"/>
            <p:nvPr/>
          </p:nvSpPr>
          <p:spPr>
            <a:xfrm>
              <a:off x="0" y="-38100"/>
              <a:ext cx="637304" cy="36150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575665" y="2089747"/>
            <a:ext cx="1385077" cy="2690838"/>
            <a:chOff x="0" y="0"/>
            <a:chExt cx="364794" cy="708698"/>
          </a:xfrm>
        </p:grpSpPr>
        <p:sp>
          <p:nvSpPr>
            <p:cNvPr id="9" name="Freeform 9"/>
            <p:cNvSpPr/>
            <p:nvPr/>
          </p:nvSpPr>
          <p:spPr>
            <a:xfrm>
              <a:off x="0" y="0"/>
              <a:ext cx="364794" cy="708698"/>
            </a:xfrm>
            <a:custGeom>
              <a:avLst/>
              <a:gdLst/>
              <a:ahLst/>
              <a:cxnLst/>
              <a:rect l="l" t="t" r="r" b="b"/>
              <a:pathLst>
                <a:path w="364794" h="708698">
                  <a:moveTo>
                    <a:pt x="0" y="0"/>
                  </a:moveTo>
                  <a:lnTo>
                    <a:pt x="364794" y="0"/>
                  </a:lnTo>
                  <a:lnTo>
                    <a:pt x="364794" y="708698"/>
                  </a:lnTo>
                  <a:lnTo>
                    <a:pt x="0" y="708698"/>
                  </a:lnTo>
                  <a:close/>
                </a:path>
              </a:pathLst>
            </a:custGeom>
            <a:solidFill>
              <a:srgbClr val="C5E082"/>
            </a:solidFill>
          </p:spPr>
          <p:txBody>
            <a:bodyPr/>
            <a:lstStyle/>
            <a:p>
              <a:endParaRPr lang="en-US"/>
            </a:p>
          </p:txBody>
        </p:sp>
        <p:sp>
          <p:nvSpPr>
            <p:cNvPr id="10" name="TextBox 10"/>
            <p:cNvSpPr txBox="1"/>
            <p:nvPr/>
          </p:nvSpPr>
          <p:spPr>
            <a:xfrm>
              <a:off x="0" y="-38100"/>
              <a:ext cx="364794" cy="746798"/>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950369" y="1988435"/>
            <a:ext cx="5143452" cy="3791842"/>
          </a:xfrm>
          <a:prstGeom prst="rect">
            <a:avLst/>
          </a:prstGeom>
        </p:spPr>
        <p:txBody>
          <a:bodyPr lIns="0" tIns="0" rIns="0" bIns="0" rtlCol="0" anchor="t">
            <a:spAutoFit/>
          </a:bodyPr>
          <a:lstStyle/>
          <a:p>
            <a:pPr algn="l">
              <a:lnSpc>
                <a:spcPts val="23078"/>
              </a:lnSpc>
            </a:pPr>
            <a:r>
              <a:rPr lang="en-US" sz="30770">
                <a:solidFill>
                  <a:srgbClr val="758E36">
                    <a:alpha val="53725"/>
                  </a:srgbClr>
                </a:solidFill>
                <a:latin typeface="Helvetica World Bold"/>
                <a:ea typeface="Helvetica World Bold"/>
                <a:cs typeface="Helvetica World Bold"/>
                <a:sym typeface="Helvetica World Bold"/>
              </a:rPr>
              <a:t>05</a:t>
            </a:r>
          </a:p>
        </p:txBody>
      </p:sp>
      <p:sp>
        <p:nvSpPr>
          <p:cNvPr id="12" name="TextBox 12"/>
          <p:cNvSpPr txBox="1"/>
          <p:nvPr/>
        </p:nvSpPr>
        <p:spPr>
          <a:xfrm>
            <a:off x="2253141" y="1051104"/>
            <a:ext cx="5726650" cy="981493"/>
          </a:xfrm>
          <a:prstGeom prst="rect">
            <a:avLst/>
          </a:prstGeom>
        </p:spPr>
        <p:txBody>
          <a:bodyPr lIns="0" tIns="0" rIns="0" bIns="0" rtlCol="0" anchor="t">
            <a:spAutoFit/>
          </a:bodyPr>
          <a:lstStyle/>
          <a:p>
            <a:pPr algn="l">
              <a:lnSpc>
                <a:spcPts val="6762"/>
              </a:lnSpc>
            </a:pPr>
            <a:r>
              <a:rPr lang="en-US" sz="9016">
                <a:solidFill>
                  <a:srgbClr val="758E36">
                    <a:alpha val="53725"/>
                  </a:srgbClr>
                </a:solidFill>
                <a:latin typeface="Helvetica World"/>
                <a:ea typeface="Helvetica World"/>
                <a:cs typeface="Helvetica World"/>
                <a:sym typeface="Helvetica World"/>
              </a:rPr>
              <a:t>Phase</a:t>
            </a:r>
          </a:p>
        </p:txBody>
      </p:sp>
      <p:sp>
        <p:nvSpPr>
          <p:cNvPr id="13" name="TextBox 13"/>
          <p:cNvSpPr txBox="1"/>
          <p:nvPr/>
        </p:nvSpPr>
        <p:spPr>
          <a:xfrm>
            <a:off x="6575665" y="2967449"/>
            <a:ext cx="7877263" cy="1421209"/>
          </a:xfrm>
          <a:prstGeom prst="rect">
            <a:avLst/>
          </a:prstGeom>
        </p:spPr>
        <p:txBody>
          <a:bodyPr lIns="0" tIns="0" rIns="0" bIns="0" rtlCol="0" anchor="t">
            <a:spAutoFit/>
          </a:bodyPr>
          <a:lstStyle/>
          <a:p>
            <a:pPr algn="l">
              <a:lnSpc>
                <a:spcPts val="8602"/>
              </a:lnSpc>
            </a:pPr>
            <a:r>
              <a:rPr lang="en-US" sz="11470">
                <a:solidFill>
                  <a:srgbClr val="000000"/>
                </a:solidFill>
                <a:latin typeface="Helvetica World Bold"/>
                <a:ea typeface="Helvetica World Bold"/>
                <a:cs typeface="Helvetica World Bold"/>
                <a:sym typeface="Helvetica World Bold"/>
              </a:rPr>
              <a:t>Production</a:t>
            </a:r>
          </a:p>
        </p:txBody>
      </p:sp>
      <p:sp>
        <p:nvSpPr>
          <p:cNvPr id="14" name="TextBox 14"/>
          <p:cNvSpPr txBox="1"/>
          <p:nvPr/>
        </p:nvSpPr>
        <p:spPr>
          <a:xfrm>
            <a:off x="3252882" y="5056810"/>
            <a:ext cx="12115337" cy="1689052"/>
          </a:xfrm>
          <a:prstGeom prst="rect">
            <a:avLst/>
          </a:prstGeom>
        </p:spPr>
        <p:txBody>
          <a:bodyPr lIns="0" tIns="0" rIns="0" bIns="0" rtlCol="0" anchor="t">
            <a:spAutoFit/>
          </a:bodyPr>
          <a:lstStyle/>
          <a:p>
            <a:pPr marL="702086" lvl="1" indent="-351043" algn="l">
              <a:lnSpc>
                <a:spcPts val="4552"/>
              </a:lnSpc>
              <a:buFont typeface="Arial"/>
              <a:buChar char="•"/>
            </a:pPr>
            <a:r>
              <a:rPr lang="en-US" sz="3251">
                <a:solidFill>
                  <a:srgbClr val="000000"/>
                </a:solidFill>
                <a:latin typeface="Helvetica World"/>
                <a:ea typeface="Helvetica World"/>
                <a:cs typeface="Helvetica World"/>
                <a:sym typeface="Helvetica World"/>
              </a:rPr>
              <a:t>GO LIVE</a:t>
            </a:r>
          </a:p>
          <a:p>
            <a:pPr marL="702086" lvl="1" indent="-351043" algn="l">
              <a:lnSpc>
                <a:spcPts val="4552"/>
              </a:lnSpc>
              <a:buFont typeface="Arial"/>
              <a:buChar char="•"/>
            </a:pPr>
            <a:r>
              <a:rPr lang="en-US" sz="3251">
                <a:solidFill>
                  <a:srgbClr val="000000"/>
                </a:solidFill>
                <a:latin typeface="Helvetica World"/>
                <a:ea typeface="Helvetica World"/>
                <a:cs typeface="Helvetica World"/>
                <a:sym typeface="Helvetica World"/>
              </a:rPr>
              <a:t>Transition to Client Services</a:t>
            </a:r>
          </a:p>
          <a:p>
            <a:pPr marL="702086" lvl="1" indent="-351043" algn="l">
              <a:lnSpc>
                <a:spcPts val="4552"/>
              </a:lnSpc>
              <a:buFont typeface="Arial"/>
              <a:buChar char="•"/>
            </a:pPr>
            <a:r>
              <a:rPr lang="en-US" sz="3251">
                <a:solidFill>
                  <a:srgbClr val="000000"/>
                </a:solidFill>
                <a:latin typeface="Helvetica World"/>
                <a:ea typeface="Helvetica World"/>
                <a:cs typeface="Helvetica World"/>
                <a:sym typeface="Helvetica World"/>
              </a:rPr>
              <a:t>Post-Go Live Activities</a:t>
            </a:r>
          </a:p>
        </p:txBody>
      </p:sp>
      <p:grpSp>
        <p:nvGrpSpPr>
          <p:cNvPr id="15" name="Group 15"/>
          <p:cNvGrpSpPr/>
          <p:nvPr/>
        </p:nvGrpSpPr>
        <p:grpSpPr>
          <a:xfrm>
            <a:off x="7960741" y="9021389"/>
            <a:ext cx="6891186" cy="473821"/>
            <a:chOff x="0" y="0"/>
            <a:chExt cx="1814962" cy="124792"/>
          </a:xfrm>
        </p:grpSpPr>
        <p:sp>
          <p:nvSpPr>
            <p:cNvPr id="16" name="Freeform 16"/>
            <p:cNvSpPr/>
            <p:nvPr/>
          </p:nvSpPr>
          <p:spPr>
            <a:xfrm>
              <a:off x="0" y="0"/>
              <a:ext cx="1814962" cy="124792"/>
            </a:xfrm>
            <a:custGeom>
              <a:avLst/>
              <a:gdLst/>
              <a:ahLst/>
              <a:cxnLst/>
              <a:rect l="l" t="t" r="r" b="b"/>
              <a:pathLst>
                <a:path w="1814962" h="124792">
                  <a:moveTo>
                    <a:pt x="0" y="0"/>
                  </a:moveTo>
                  <a:lnTo>
                    <a:pt x="1814962" y="0"/>
                  </a:lnTo>
                  <a:lnTo>
                    <a:pt x="1814962" y="124792"/>
                  </a:lnTo>
                  <a:lnTo>
                    <a:pt x="0" y="124792"/>
                  </a:lnTo>
                  <a:close/>
                </a:path>
              </a:pathLst>
            </a:custGeom>
            <a:solidFill>
              <a:srgbClr val="000000"/>
            </a:solidFill>
          </p:spPr>
          <p:txBody>
            <a:bodyPr/>
            <a:lstStyle/>
            <a:p>
              <a:endParaRPr lang="en-US"/>
            </a:p>
          </p:txBody>
        </p:sp>
        <p:sp>
          <p:nvSpPr>
            <p:cNvPr id="17" name="TextBox 17"/>
            <p:cNvSpPr txBox="1"/>
            <p:nvPr/>
          </p:nvSpPr>
          <p:spPr>
            <a:xfrm>
              <a:off x="0" y="-38100"/>
              <a:ext cx="1814962" cy="16289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959" y="-6213040"/>
            <a:ext cx="5087508" cy="10194706"/>
            <a:chOff x="0" y="0"/>
            <a:chExt cx="561031" cy="1124234"/>
          </a:xfrm>
        </p:grpSpPr>
        <p:sp>
          <p:nvSpPr>
            <p:cNvPr id="3" name="Freeform 3"/>
            <p:cNvSpPr/>
            <p:nvPr/>
          </p:nvSpPr>
          <p:spPr>
            <a:xfrm>
              <a:off x="0" y="0"/>
              <a:ext cx="561032" cy="1124234"/>
            </a:xfrm>
            <a:custGeom>
              <a:avLst/>
              <a:gdLst/>
              <a:ahLst/>
              <a:cxnLst/>
              <a:rect l="l" t="t" r="r" b="b"/>
              <a:pathLst>
                <a:path w="561032" h="1124234">
                  <a:moveTo>
                    <a:pt x="187112" y="1105165"/>
                  </a:moveTo>
                  <a:cubicBezTo>
                    <a:pt x="215874" y="1116679"/>
                    <a:pt x="248574" y="1124234"/>
                    <a:pt x="280667" y="1124234"/>
                  </a:cubicBezTo>
                  <a:cubicBezTo>
                    <a:pt x="312761" y="1124234"/>
                    <a:pt x="343644" y="1117757"/>
                    <a:pt x="372103" y="1106244"/>
                  </a:cubicBezTo>
                  <a:cubicBezTo>
                    <a:pt x="372709" y="1105884"/>
                    <a:pt x="373315" y="1105884"/>
                    <a:pt x="373920" y="1105525"/>
                  </a:cubicBezTo>
                  <a:cubicBezTo>
                    <a:pt x="480798" y="1059470"/>
                    <a:pt x="559518" y="937856"/>
                    <a:pt x="561032" y="788815"/>
                  </a:cubicBezTo>
                  <a:lnTo>
                    <a:pt x="561032" y="0"/>
                  </a:lnTo>
                  <a:lnTo>
                    <a:pt x="0" y="0"/>
                  </a:lnTo>
                  <a:lnTo>
                    <a:pt x="0" y="788229"/>
                  </a:lnTo>
                  <a:cubicBezTo>
                    <a:pt x="1514" y="938574"/>
                    <a:pt x="79023" y="1060190"/>
                    <a:pt x="187112" y="1105165"/>
                  </a:cubicBezTo>
                  <a:close/>
                </a:path>
              </a:pathLst>
            </a:custGeom>
            <a:solidFill>
              <a:srgbClr val="C5E082"/>
            </a:solidFill>
          </p:spPr>
          <p:txBody>
            <a:bodyPr/>
            <a:lstStyle/>
            <a:p>
              <a:endParaRPr lang="en-US"/>
            </a:p>
          </p:txBody>
        </p:sp>
        <p:sp>
          <p:nvSpPr>
            <p:cNvPr id="4" name="TextBox 4"/>
            <p:cNvSpPr txBox="1"/>
            <p:nvPr/>
          </p:nvSpPr>
          <p:spPr>
            <a:xfrm>
              <a:off x="0" y="-38100"/>
              <a:ext cx="561031" cy="103533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11962351" y="7870420"/>
            <a:ext cx="5779152" cy="4084365"/>
            <a:chOff x="0" y="0"/>
            <a:chExt cx="637304" cy="450409"/>
          </a:xfrm>
        </p:grpSpPr>
        <p:sp>
          <p:nvSpPr>
            <p:cNvPr id="6" name="Freeform 6"/>
            <p:cNvSpPr/>
            <p:nvPr/>
          </p:nvSpPr>
          <p:spPr>
            <a:xfrm>
              <a:off x="0" y="0"/>
              <a:ext cx="637304" cy="450409"/>
            </a:xfrm>
            <a:custGeom>
              <a:avLst/>
              <a:gdLst/>
              <a:ahLst/>
              <a:cxnLst/>
              <a:rect l="l" t="t" r="r" b="b"/>
              <a:pathLst>
                <a:path w="637304" h="450409">
                  <a:moveTo>
                    <a:pt x="212549" y="431340"/>
                  </a:moveTo>
                  <a:cubicBezTo>
                    <a:pt x="245222" y="442853"/>
                    <a:pt x="282367" y="450409"/>
                    <a:pt x="318823" y="450409"/>
                  </a:cubicBezTo>
                  <a:cubicBezTo>
                    <a:pt x="355281" y="450409"/>
                    <a:pt x="390362" y="443932"/>
                    <a:pt x="422690" y="432418"/>
                  </a:cubicBezTo>
                  <a:cubicBezTo>
                    <a:pt x="423379" y="432058"/>
                    <a:pt x="424067" y="432058"/>
                    <a:pt x="424754" y="431699"/>
                  </a:cubicBezTo>
                  <a:cubicBezTo>
                    <a:pt x="546162" y="385644"/>
                    <a:pt x="635584" y="264030"/>
                    <a:pt x="637304" y="129956"/>
                  </a:cubicBezTo>
                  <a:lnTo>
                    <a:pt x="637304" y="0"/>
                  </a:lnTo>
                  <a:lnTo>
                    <a:pt x="0" y="0"/>
                  </a:lnTo>
                  <a:lnTo>
                    <a:pt x="0" y="129860"/>
                  </a:lnTo>
                  <a:cubicBezTo>
                    <a:pt x="1720" y="264749"/>
                    <a:pt x="89766" y="386364"/>
                    <a:pt x="212549" y="431340"/>
                  </a:cubicBezTo>
                  <a:close/>
                </a:path>
              </a:pathLst>
            </a:custGeom>
            <a:solidFill>
              <a:srgbClr val="C5E082"/>
            </a:solidFill>
          </p:spPr>
          <p:txBody>
            <a:bodyPr/>
            <a:lstStyle/>
            <a:p>
              <a:endParaRPr lang="en-US"/>
            </a:p>
          </p:txBody>
        </p:sp>
        <p:sp>
          <p:nvSpPr>
            <p:cNvPr id="7" name="TextBox 7"/>
            <p:cNvSpPr txBox="1"/>
            <p:nvPr/>
          </p:nvSpPr>
          <p:spPr>
            <a:xfrm>
              <a:off x="0" y="-38100"/>
              <a:ext cx="637304" cy="36150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594715" y="2089747"/>
            <a:ext cx="1385077" cy="2690838"/>
            <a:chOff x="0" y="0"/>
            <a:chExt cx="364794" cy="708698"/>
          </a:xfrm>
        </p:grpSpPr>
        <p:sp>
          <p:nvSpPr>
            <p:cNvPr id="9" name="Freeform 9"/>
            <p:cNvSpPr/>
            <p:nvPr/>
          </p:nvSpPr>
          <p:spPr>
            <a:xfrm>
              <a:off x="0" y="0"/>
              <a:ext cx="364794" cy="708698"/>
            </a:xfrm>
            <a:custGeom>
              <a:avLst/>
              <a:gdLst/>
              <a:ahLst/>
              <a:cxnLst/>
              <a:rect l="l" t="t" r="r" b="b"/>
              <a:pathLst>
                <a:path w="364794" h="708698">
                  <a:moveTo>
                    <a:pt x="0" y="0"/>
                  </a:moveTo>
                  <a:lnTo>
                    <a:pt x="364794" y="0"/>
                  </a:lnTo>
                  <a:lnTo>
                    <a:pt x="364794" y="708698"/>
                  </a:lnTo>
                  <a:lnTo>
                    <a:pt x="0" y="708698"/>
                  </a:lnTo>
                  <a:close/>
                </a:path>
              </a:pathLst>
            </a:custGeom>
            <a:solidFill>
              <a:srgbClr val="C5E082"/>
            </a:solidFill>
          </p:spPr>
          <p:txBody>
            <a:bodyPr/>
            <a:lstStyle/>
            <a:p>
              <a:endParaRPr lang="en-US"/>
            </a:p>
          </p:txBody>
        </p:sp>
        <p:sp>
          <p:nvSpPr>
            <p:cNvPr id="10" name="TextBox 10"/>
            <p:cNvSpPr txBox="1"/>
            <p:nvPr/>
          </p:nvSpPr>
          <p:spPr>
            <a:xfrm>
              <a:off x="0" y="-38100"/>
              <a:ext cx="364794" cy="746798"/>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950369" y="1988435"/>
            <a:ext cx="5143452" cy="3791842"/>
          </a:xfrm>
          <a:prstGeom prst="rect">
            <a:avLst/>
          </a:prstGeom>
        </p:spPr>
        <p:txBody>
          <a:bodyPr lIns="0" tIns="0" rIns="0" bIns="0" rtlCol="0" anchor="t">
            <a:spAutoFit/>
          </a:bodyPr>
          <a:lstStyle/>
          <a:p>
            <a:pPr algn="l">
              <a:lnSpc>
                <a:spcPts val="23078"/>
              </a:lnSpc>
            </a:pPr>
            <a:r>
              <a:rPr lang="en-US" sz="30770">
                <a:solidFill>
                  <a:srgbClr val="758E36">
                    <a:alpha val="53725"/>
                  </a:srgbClr>
                </a:solidFill>
                <a:latin typeface="Helvetica World Bold"/>
                <a:ea typeface="Helvetica World Bold"/>
                <a:cs typeface="Helvetica World Bold"/>
                <a:sym typeface="Helvetica World Bold"/>
              </a:rPr>
              <a:t>06</a:t>
            </a:r>
          </a:p>
        </p:txBody>
      </p:sp>
      <p:sp>
        <p:nvSpPr>
          <p:cNvPr id="12" name="TextBox 12"/>
          <p:cNvSpPr txBox="1"/>
          <p:nvPr/>
        </p:nvSpPr>
        <p:spPr>
          <a:xfrm>
            <a:off x="2253141" y="1051104"/>
            <a:ext cx="5726650" cy="981493"/>
          </a:xfrm>
          <a:prstGeom prst="rect">
            <a:avLst/>
          </a:prstGeom>
        </p:spPr>
        <p:txBody>
          <a:bodyPr lIns="0" tIns="0" rIns="0" bIns="0" rtlCol="0" anchor="t">
            <a:spAutoFit/>
          </a:bodyPr>
          <a:lstStyle/>
          <a:p>
            <a:pPr algn="l">
              <a:lnSpc>
                <a:spcPts val="6762"/>
              </a:lnSpc>
            </a:pPr>
            <a:r>
              <a:rPr lang="en-US" sz="9016">
                <a:solidFill>
                  <a:srgbClr val="758E36">
                    <a:alpha val="53725"/>
                  </a:srgbClr>
                </a:solidFill>
                <a:latin typeface="Helvetica World"/>
                <a:ea typeface="Helvetica World"/>
                <a:cs typeface="Helvetica World"/>
                <a:sym typeface="Helvetica World"/>
              </a:rPr>
              <a:t>Phase</a:t>
            </a:r>
          </a:p>
        </p:txBody>
      </p:sp>
      <p:sp>
        <p:nvSpPr>
          <p:cNvPr id="13" name="TextBox 13"/>
          <p:cNvSpPr txBox="1"/>
          <p:nvPr/>
        </p:nvSpPr>
        <p:spPr>
          <a:xfrm>
            <a:off x="6594715" y="2967449"/>
            <a:ext cx="7877263" cy="1421209"/>
          </a:xfrm>
          <a:prstGeom prst="rect">
            <a:avLst/>
          </a:prstGeom>
        </p:spPr>
        <p:txBody>
          <a:bodyPr lIns="0" tIns="0" rIns="0" bIns="0" rtlCol="0" anchor="t">
            <a:spAutoFit/>
          </a:bodyPr>
          <a:lstStyle/>
          <a:p>
            <a:pPr algn="l">
              <a:lnSpc>
                <a:spcPts val="8602"/>
              </a:lnSpc>
            </a:pPr>
            <a:r>
              <a:rPr lang="en-US" sz="11470">
                <a:solidFill>
                  <a:srgbClr val="000000"/>
                </a:solidFill>
                <a:latin typeface="Helvetica World Bold"/>
                <a:ea typeface="Helvetica World Bold"/>
                <a:cs typeface="Helvetica World Bold"/>
                <a:sym typeface="Helvetica World Bold"/>
              </a:rPr>
              <a:t>Close</a:t>
            </a:r>
          </a:p>
        </p:txBody>
      </p:sp>
      <p:sp>
        <p:nvSpPr>
          <p:cNvPr id="14" name="TextBox 14"/>
          <p:cNvSpPr txBox="1"/>
          <p:nvPr/>
        </p:nvSpPr>
        <p:spPr>
          <a:xfrm>
            <a:off x="3252882" y="5056810"/>
            <a:ext cx="12115337" cy="1689052"/>
          </a:xfrm>
          <a:prstGeom prst="rect">
            <a:avLst/>
          </a:prstGeom>
        </p:spPr>
        <p:txBody>
          <a:bodyPr lIns="0" tIns="0" rIns="0" bIns="0" rtlCol="0" anchor="t">
            <a:spAutoFit/>
          </a:bodyPr>
          <a:lstStyle/>
          <a:p>
            <a:pPr marL="702086" lvl="1" indent="-351043" algn="l">
              <a:lnSpc>
                <a:spcPts val="4552"/>
              </a:lnSpc>
              <a:buFont typeface="Arial"/>
              <a:buChar char="•"/>
            </a:pPr>
            <a:r>
              <a:rPr lang="en-US" sz="3251">
                <a:solidFill>
                  <a:srgbClr val="000000"/>
                </a:solidFill>
                <a:latin typeface="Helvetica World"/>
                <a:ea typeface="Helvetica World"/>
                <a:cs typeface="Helvetica World"/>
                <a:sym typeface="Helvetica World"/>
              </a:rPr>
              <a:t>Phase Close Out</a:t>
            </a:r>
          </a:p>
          <a:p>
            <a:pPr marL="702086" lvl="1" indent="-351043" algn="l">
              <a:lnSpc>
                <a:spcPts val="4552"/>
              </a:lnSpc>
              <a:buFont typeface="Arial"/>
              <a:buChar char="•"/>
            </a:pPr>
            <a:r>
              <a:rPr lang="en-US" sz="3251">
                <a:solidFill>
                  <a:srgbClr val="000000"/>
                </a:solidFill>
                <a:latin typeface="Helvetica World"/>
                <a:ea typeface="Helvetica World"/>
                <a:cs typeface="Helvetica World"/>
                <a:sym typeface="Helvetica World"/>
              </a:rPr>
              <a:t>Project Close Out</a:t>
            </a:r>
          </a:p>
          <a:p>
            <a:pPr marL="702086" lvl="1" indent="-351043" algn="l">
              <a:lnSpc>
                <a:spcPts val="4552"/>
              </a:lnSpc>
              <a:buFont typeface="Arial"/>
              <a:buChar char="•"/>
            </a:pPr>
            <a:r>
              <a:rPr lang="en-US" sz="3251">
                <a:solidFill>
                  <a:srgbClr val="000000"/>
                </a:solidFill>
                <a:latin typeface="Helvetica World"/>
                <a:ea typeface="Helvetica World"/>
                <a:cs typeface="Helvetica World"/>
                <a:sym typeface="Helvetica World"/>
              </a:rPr>
              <a:t>Administrative Project Closure</a:t>
            </a:r>
          </a:p>
        </p:txBody>
      </p:sp>
      <p:grpSp>
        <p:nvGrpSpPr>
          <p:cNvPr id="15" name="Group 15"/>
          <p:cNvGrpSpPr/>
          <p:nvPr/>
        </p:nvGrpSpPr>
        <p:grpSpPr>
          <a:xfrm>
            <a:off x="7960741" y="9021389"/>
            <a:ext cx="6891186" cy="473821"/>
            <a:chOff x="0" y="0"/>
            <a:chExt cx="1814962" cy="124792"/>
          </a:xfrm>
        </p:grpSpPr>
        <p:sp>
          <p:nvSpPr>
            <p:cNvPr id="16" name="Freeform 16"/>
            <p:cNvSpPr/>
            <p:nvPr/>
          </p:nvSpPr>
          <p:spPr>
            <a:xfrm>
              <a:off x="0" y="0"/>
              <a:ext cx="1814962" cy="124792"/>
            </a:xfrm>
            <a:custGeom>
              <a:avLst/>
              <a:gdLst/>
              <a:ahLst/>
              <a:cxnLst/>
              <a:rect l="l" t="t" r="r" b="b"/>
              <a:pathLst>
                <a:path w="1814962" h="124792">
                  <a:moveTo>
                    <a:pt x="0" y="0"/>
                  </a:moveTo>
                  <a:lnTo>
                    <a:pt x="1814962" y="0"/>
                  </a:lnTo>
                  <a:lnTo>
                    <a:pt x="1814962" y="124792"/>
                  </a:lnTo>
                  <a:lnTo>
                    <a:pt x="0" y="124792"/>
                  </a:lnTo>
                  <a:close/>
                </a:path>
              </a:pathLst>
            </a:custGeom>
            <a:solidFill>
              <a:srgbClr val="000000"/>
            </a:solidFill>
          </p:spPr>
          <p:txBody>
            <a:bodyPr/>
            <a:lstStyle/>
            <a:p>
              <a:endParaRPr lang="en-US"/>
            </a:p>
          </p:txBody>
        </p:sp>
        <p:sp>
          <p:nvSpPr>
            <p:cNvPr id="17" name="TextBox 17"/>
            <p:cNvSpPr txBox="1"/>
            <p:nvPr/>
          </p:nvSpPr>
          <p:spPr>
            <a:xfrm>
              <a:off x="0" y="-38100"/>
              <a:ext cx="1814962" cy="16289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7121999"/>
            <a:ext cx="167127" cy="2400261"/>
            <a:chOff x="0" y="0"/>
            <a:chExt cx="44017" cy="632167"/>
          </a:xfrm>
        </p:grpSpPr>
        <p:sp>
          <p:nvSpPr>
            <p:cNvPr id="3" name="Freeform 3"/>
            <p:cNvSpPr/>
            <p:nvPr/>
          </p:nvSpPr>
          <p:spPr>
            <a:xfrm>
              <a:off x="0" y="0"/>
              <a:ext cx="44017" cy="632167"/>
            </a:xfrm>
            <a:custGeom>
              <a:avLst/>
              <a:gdLst/>
              <a:ahLst/>
              <a:cxnLst/>
              <a:rect l="l" t="t" r="r" b="b"/>
              <a:pathLst>
                <a:path w="44017" h="632167">
                  <a:moveTo>
                    <a:pt x="0" y="0"/>
                  </a:moveTo>
                  <a:lnTo>
                    <a:pt x="44017" y="0"/>
                  </a:lnTo>
                  <a:lnTo>
                    <a:pt x="44017" y="632167"/>
                  </a:lnTo>
                  <a:lnTo>
                    <a:pt x="0" y="632167"/>
                  </a:lnTo>
                  <a:close/>
                </a:path>
              </a:pathLst>
            </a:custGeom>
            <a:solidFill>
              <a:srgbClr val="000000"/>
            </a:solidFill>
          </p:spPr>
          <p:txBody>
            <a:bodyPr/>
            <a:lstStyle/>
            <a:p>
              <a:endParaRPr lang="en-US"/>
            </a:p>
          </p:txBody>
        </p:sp>
        <p:sp>
          <p:nvSpPr>
            <p:cNvPr id="4" name="TextBox 4"/>
            <p:cNvSpPr txBox="1"/>
            <p:nvPr/>
          </p:nvSpPr>
          <p:spPr>
            <a:xfrm>
              <a:off x="0" y="-38100"/>
              <a:ext cx="44017" cy="6702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62123" y="487274"/>
            <a:ext cx="4212361" cy="6477387"/>
            <a:chOff x="0" y="0"/>
            <a:chExt cx="1752019" cy="2694096"/>
          </a:xfrm>
        </p:grpSpPr>
        <p:sp>
          <p:nvSpPr>
            <p:cNvPr id="6" name="Freeform 6"/>
            <p:cNvSpPr/>
            <p:nvPr/>
          </p:nvSpPr>
          <p:spPr>
            <a:xfrm>
              <a:off x="0" y="0"/>
              <a:ext cx="1752019" cy="2694096"/>
            </a:xfrm>
            <a:custGeom>
              <a:avLst/>
              <a:gdLst/>
              <a:ahLst/>
              <a:cxnLst/>
              <a:rect l="l" t="t" r="r" b="b"/>
              <a:pathLst>
                <a:path w="1752019" h="2694096">
                  <a:moveTo>
                    <a:pt x="0" y="0"/>
                  </a:moveTo>
                  <a:lnTo>
                    <a:pt x="1752019" y="0"/>
                  </a:lnTo>
                  <a:lnTo>
                    <a:pt x="1752019" y="2694096"/>
                  </a:lnTo>
                  <a:lnTo>
                    <a:pt x="0" y="2694096"/>
                  </a:lnTo>
                  <a:close/>
                </a:path>
              </a:pathLst>
            </a:custGeom>
            <a:solidFill>
              <a:srgbClr val="C5E082"/>
            </a:solidFill>
          </p:spPr>
          <p:txBody>
            <a:bodyPr/>
            <a:lstStyle/>
            <a:p>
              <a:endParaRPr lang="en-US"/>
            </a:p>
          </p:txBody>
        </p:sp>
        <p:sp>
          <p:nvSpPr>
            <p:cNvPr id="7" name="TextBox 7"/>
            <p:cNvSpPr txBox="1"/>
            <p:nvPr/>
          </p:nvSpPr>
          <p:spPr>
            <a:xfrm>
              <a:off x="0" y="-38100"/>
              <a:ext cx="1752019" cy="273219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807833" y="487274"/>
            <a:ext cx="4215000" cy="6477387"/>
            <a:chOff x="0" y="0"/>
            <a:chExt cx="1753116" cy="2694096"/>
          </a:xfrm>
        </p:grpSpPr>
        <p:sp>
          <p:nvSpPr>
            <p:cNvPr id="9" name="Freeform 9"/>
            <p:cNvSpPr/>
            <p:nvPr/>
          </p:nvSpPr>
          <p:spPr>
            <a:xfrm>
              <a:off x="0" y="0"/>
              <a:ext cx="1753116" cy="2694096"/>
            </a:xfrm>
            <a:custGeom>
              <a:avLst/>
              <a:gdLst/>
              <a:ahLst/>
              <a:cxnLst/>
              <a:rect l="l" t="t" r="r" b="b"/>
              <a:pathLst>
                <a:path w="1753116" h="2694096">
                  <a:moveTo>
                    <a:pt x="0" y="0"/>
                  </a:moveTo>
                  <a:lnTo>
                    <a:pt x="1753116" y="0"/>
                  </a:lnTo>
                  <a:lnTo>
                    <a:pt x="1753116" y="2694096"/>
                  </a:lnTo>
                  <a:lnTo>
                    <a:pt x="0" y="2694096"/>
                  </a:lnTo>
                  <a:close/>
                </a:path>
              </a:pathLst>
            </a:custGeom>
            <a:solidFill>
              <a:srgbClr val="C5E082"/>
            </a:solidFill>
          </p:spPr>
          <p:txBody>
            <a:bodyPr/>
            <a:lstStyle/>
            <a:p>
              <a:endParaRPr lang="en-US"/>
            </a:p>
          </p:txBody>
        </p:sp>
        <p:sp>
          <p:nvSpPr>
            <p:cNvPr id="10" name="TextBox 10"/>
            <p:cNvSpPr txBox="1"/>
            <p:nvPr/>
          </p:nvSpPr>
          <p:spPr>
            <a:xfrm>
              <a:off x="0" y="-38100"/>
              <a:ext cx="1753116" cy="273219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154126" y="487274"/>
            <a:ext cx="4180053" cy="6477387"/>
            <a:chOff x="0" y="0"/>
            <a:chExt cx="1738581" cy="2694096"/>
          </a:xfrm>
        </p:grpSpPr>
        <p:sp>
          <p:nvSpPr>
            <p:cNvPr id="12" name="Freeform 12"/>
            <p:cNvSpPr/>
            <p:nvPr/>
          </p:nvSpPr>
          <p:spPr>
            <a:xfrm>
              <a:off x="0" y="0"/>
              <a:ext cx="1738581" cy="2694096"/>
            </a:xfrm>
            <a:custGeom>
              <a:avLst/>
              <a:gdLst/>
              <a:ahLst/>
              <a:cxnLst/>
              <a:rect l="l" t="t" r="r" b="b"/>
              <a:pathLst>
                <a:path w="1738581" h="2694096">
                  <a:moveTo>
                    <a:pt x="0" y="0"/>
                  </a:moveTo>
                  <a:lnTo>
                    <a:pt x="1738581" y="0"/>
                  </a:lnTo>
                  <a:lnTo>
                    <a:pt x="1738581" y="2694096"/>
                  </a:lnTo>
                  <a:lnTo>
                    <a:pt x="0" y="2694096"/>
                  </a:lnTo>
                  <a:close/>
                </a:path>
              </a:pathLst>
            </a:custGeom>
            <a:solidFill>
              <a:srgbClr val="C5E082"/>
            </a:solidFill>
          </p:spPr>
          <p:txBody>
            <a:bodyPr/>
            <a:lstStyle/>
            <a:p>
              <a:endParaRPr lang="en-US"/>
            </a:p>
          </p:txBody>
        </p:sp>
        <p:sp>
          <p:nvSpPr>
            <p:cNvPr id="13" name="TextBox 13"/>
            <p:cNvSpPr txBox="1"/>
            <p:nvPr/>
          </p:nvSpPr>
          <p:spPr>
            <a:xfrm>
              <a:off x="0" y="-38100"/>
              <a:ext cx="1738581" cy="2732196"/>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465349" y="487274"/>
            <a:ext cx="4147239" cy="6477387"/>
            <a:chOff x="0" y="0"/>
            <a:chExt cx="1724933" cy="2694096"/>
          </a:xfrm>
        </p:grpSpPr>
        <p:sp>
          <p:nvSpPr>
            <p:cNvPr id="15" name="Freeform 15"/>
            <p:cNvSpPr/>
            <p:nvPr/>
          </p:nvSpPr>
          <p:spPr>
            <a:xfrm>
              <a:off x="0" y="0"/>
              <a:ext cx="1724933" cy="2694096"/>
            </a:xfrm>
            <a:custGeom>
              <a:avLst/>
              <a:gdLst/>
              <a:ahLst/>
              <a:cxnLst/>
              <a:rect l="l" t="t" r="r" b="b"/>
              <a:pathLst>
                <a:path w="1724933" h="2694096">
                  <a:moveTo>
                    <a:pt x="0" y="0"/>
                  </a:moveTo>
                  <a:lnTo>
                    <a:pt x="1724933" y="0"/>
                  </a:lnTo>
                  <a:lnTo>
                    <a:pt x="1724933" y="2694096"/>
                  </a:lnTo>
                  <a:lnTo>
                    <a:pt x="0" y="2694096"/>
                  </a:lnTo>
                  <a:close/>
                </a:path>
              </a:pathLst>
            </a:custGeom>
            <a:solidFill>
              <a:srgbClr val="C5E082"/>
            </a:solidFill>
          </p:spPr>
          <p:txBody>
            <a:bodyPr/>
            <a:lstStyle/>
            <a:p>
              <a:endParaRPr lang="en-US"/>
            </a:p>
          </p:txBody>
        </p:sp>
        <p:sp>
          <p:nvSpPr>
            <p:cNvPr id="16" name="TextBox 16"/>
            <p:cNvSpPr txBox="1"/>
            <p:nvPr/>
          </p:nvSpPr>
          <p:spPr>
            <a:xfrm>
              <a:off x="0" y="-38100"/>
              <a:ext cx="1724933" cy="2732196"/>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4481059" y="638496"/>
            <a:ext cx="915434" cy="390204"/>
          </a:xfrm>
          <a:custGeom>
            <a:avLst/>
            <a:gdLst/>
            <a:ahLst/>
            <a:cxnLst/>
            <a:rect l="l" t="t" r="r" b="b"/>
            <a:pathLst>
              <a:path w="915434" h="390204">
                <a:moveTo>
                  <a:pt x="0" y="0"/>
                </a:moveTo>
                <a:lnTo>
                  <a:pt x="915434" y="0"/>
                </a:lnTo>
                <a:lnTo>
                  <a:pt x="915434" y="390204"/>
                </a:lnTo>
                <a:lnTo>
                  <a:pt x="0" y="3902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13077970" y="638496"/>
            <a:ext cx="915434" cy="390204"/>
          </a:xfrm>
          <a:custGeom>
            <a:avLst/>
            <a:gdLst/>
            <a:ahLst/>
            <a:cxnLst/>
            <a:rect l="l" t="t" r="r" b="b"/>
            <a:pathLst>
              <a:path w="915434" h="390204">
                <a:moveTo>
                  <a:pt x="0" y="0"/>
                </a:moveTo>
                <a:lnTo>
                  <a:pt x="915434" y="0"/>
                </a:lnTo>
                <a:lnTo>
                  <a:pt x="915434" y="390204"/>
                </a:lnTo>
                <a:lnTo>
                  <a:pt x="0" y="3902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8686283" y="638496"/>
            <a:ext cx="915434" cy="390204"/>
          </a:xfrm>
          <a:custGeom>
            <a:avLst/>
            <a:gdLst/>
            <a:ahLst/>
            <a:cxnLst/>
            <a:rect l="l" t="t" r="r" b="b"/>
            <a:pathLst>
              <a:path w="915434" h="390204">
                <a:moveTo>
                  <a:pt x="0" y="0"/>
                </a:moveTo>
                <a:lnTo>
                  <a:pt x="915434" y="0"/>
                </a:lnTo>
                <a:lnTo>
                  <a:pt x="915434" y="390204"/>
                </a:lnTo>
                <a:lnTo>
                  <a:pt x="0" y="3902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1996773" y="638496"/>
            <a:ext cx="1143061" cy="1143061"/>
          </a:xfrm>
          <a:custGeom>
            <a:avLst/>
            <a:gdLst/>
            <a:ahLst/>
            <a:cxnLst/>
            <a:rect l="l" t="t" r="r" b="b"/>
            <a:pathLst>
              <a:path w="1143061" h="1143061">
                <a:moveTo>
                  <a:pt x="0" y="0"/>
                </a:moveTo>
                <a:lnTo>
                  <a:pt x="1143061" y="0"/>
                </a:lnTo>
                <a:lnTo>
                  <a:pt x="1143061" y="1143061"/>
                </a:lnTo>
                <a:lnTo>
                  <a:pt x="0" y="11430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6343803" y="638496"/>
            <a:ext cx="1143061" cy="1143061"/>
          </a:xfrm>
          <a:custGeom>
            <a:avLst/>
            <a:gdLst/>
            <a:ahLst/>
            <a:cxnLst/>
            <a:rect l="l" t="t" r="r" b="b"/>
            <a:pathLst>
              <a:path w="1143061" h="1143061">
                <a:moveTo>
                  <a:pt x="0" y="0"/>
                </a:moveTo>
                <a:lnTo>
                  <a:pt x="1143061" y="0"/>
                </a:lnTo>
                <a:lnTo>
                  <a:pt x="1143061" y="1143061"/>
                </a:lnTo>
                <a:lnTo>
                  <a:pt x="0" y="11430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10672601" y="638496"/>
            <a:ext cx="1145160" cy="1145160"/>
          </a:xfrm>
          <a:custGeom>
            <a:avLst/>
            <a:gdLst/>
            <a:ahLst/>
            <a:cxnLst/>
            <a:rect l="l" t="t" r="r" b="b"/>
            <a:pathLst>
              <a:path w="1145160" h="1145160">
                <a:moveTo>
                  <a:pt x="0" y="0"/>
                </a:moveTo>
                <a:lnTo>
                  <a:pt x="1145160" y="0"/>
                </a:lnTo>
                <a:lnTo>
                  <a:pt x="1145160" y="1145160"/>
                </a:lnTo>
                <a:lnTo>
                  <a:pt x="0" y="11451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a:off x="15001558" y="638496"/>
            <a:ext cx="1145160" cy="1145160"/>
          </a:xfrm>
          <a:custGeom>
            <a:avLst/>
            <a:gdLst/>
            <a:ahLst/>
            <a:cxnLst/>
            <a:rect l="l" t="t" r="r" b="b"/>
            <a:pathLst>
              <a:path w="1145160" h="1145160">
                <a:moveTo>
                  <a:pt x="0" y="0"/>
                </a:moveTo>
                <a:lnTo>
                  <a:pt x="1145159" y="0"/>
                </a:lnTo>
                <a:lnTo>
                  <a:pt x="1145159" y="1145160"/>
                </a:lnTo>
                <a:lnTo>
                  <a:pt x="0" y="11451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4" name="TextBox 24"/>
          <p:cNvSpPr txBox="1"/>
          <p:nvPr/>
        </p:nvSpPr>
        <p:spPr>
          <a:xfrm>
            <a:off x="1478609" y="8101051"/>
            <a:ext cx="6004899" cy="1421209"/>
          </a:xfrm>
          <a:prstGeom prst="rect">
            <a:avLst/>
          </a:prstGeom>
        </p:spPr>
        <p:txBody>
          <a:bodyPr lIns="0" tIns="0" rIns="0" bIns="0" rtlCol="0" anchor="t">
            <a:spAutoFit/>
          </a:bodyPr>
          <a:lstStyle/>
          <a:p>
            <a:pPr algn="l">
              <a:lnSpc>
                <a:spcPts val="8602"/>
              </a:lnSpc>
            </a:pPr>
            <a:r>
              <a:rPr lang="en-US" sz="11470" dirty="0">
                <a:solidFill>
                  <a:srgbClr val="000000"/>
                </a:solidFill>
                <a:latin typeface="Helvetica World Bold"/>
                <a:ea typeface="Helvetica World Bold"/>
                <a:cs typeface="Helvetica World Bold"/>
                <a:sym typeface="Helvetica World Bold"/>
              </a:rPr>
              <a:t>Training</a:t>
            </a:r>
          </a:p>
        </p:txBody>
      </p:sp>
      <p:sp>
        <p:nvSpPr>
          <p:cNvPr id="25" name="TextBox 25"/>
          <p:cNvSpPr txBox="1"/>
          <p:nvPr/>
        </p:nvSpPr>
        <p:spPr>
          <a:xfrm>
            <a:off x="1523678" y="2105407"/>
            <a:ext cx="2089249" cy="976631"/>
          </a:xfrm>
          <a:prstGeom prst="rect">
            <a:avLst/>
          </a:prstGeom>
        </p:spPr>
        <p:txBody>
          <a:bodyPr lIns="0" tIns="0" rIns="0" bIns="0" rtlCol="0" anchor="t">
            <a:spAutoFit/>
          </a:bodyPr>
          <a:lstStyle/>
          <a:p>
            <a:pPr algn="ctr">
              <a:lnSpc>
                <a:spcPts val="3919"/>
              </a:lnSpc>
            </a:pPr>
            <a:r>
              <a:rPr lang="en-US" sz="2799">
                <a:solidFill>
                  <a:srgbClr val="000000"/>
                </a:solidFill>
                <a:latin typeface="Helvetica World"/>
                <a:ea typeface="Helvetica World"/>
                <a:cs typeface="Helvetica World"/>
                <a:sym typeface="Helvetica World"/>
              </a:rPr>
              <a:t>LEARNING</a:t>
            </a:r>
          </a:p>
          <a:p>
            <a:pPr algn="ctr">
              <a:lnSpc>
                <a:spcPts val="3919"/>
              </a:lnSpc>
              <a:spcBef>
                <a:spcPct val="0"/>
              </a:spcBef>
            </a:pPr>
            <a:r>
              <a:rPr lang="en-US" sz="2799">
                <a:solidFill>
                  <a:srgbClr val="000000"/>
                </a:solidFill>
                <a:latin typeface="Helvetica World"/>
                <a:ea typeface="Helvetica World"/>
                <a:cs typeface="Helvetica World"/>
                <a:sym typeface="Helvetica World"/>
              </a:rPr>
              <a:t>THE BASICS</a:t>
            </a:r>
          </a:p>
        </p:txBody>
      </p:sp>
      <p:sp>
        <p:nvSpPr>
          <p:cNvPr id="26" name="TextBox 26"/>
          <p:cNvSpPr txBox="1"/>
          <p:nvPr/>
        </p:nvSpPr>
        <p:spPr>
          <a:xfrm>
            <a:off x="462123" y="3406287"/>
            <a:ext cx="4212361" cy="3453131"/>
          </a:xfrm>
          <a:prstGeom prst="rect">
            <a:avLst/>
          </a:prstGeom>
        </p:spPr>
        <p:txBody>
          <a:bodyPr lIns="0" tIns="0" rIns="0" bIns="0" rtlCol="0" anchor="t">
            <a:spAutoFit/>
          </a:bodyPr>
          <a:lstStyle/>
          <a:p>
            <a:pPr algn="ctr">
              <a:lnSpc>
                <a:spcPts val="3919"/>
              </a:lnSpc>
            </a:pPr>
            <a:r>
              <a:rPr lang="en-US" sz="2799">
                <a:solidFill>
                  <a:srgbClr val="000000"/>
                </a:solidFill>
                <a:latin typeface="Helvetica World"/>
                <a:ea typeface="Helvetica World"/>
                <a:cs typeface="Helvetica World"/>
                <a:sym typeface="Helvetica World"/>
              </a:rPr>
              <a:t>Dashboard Use</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pPr>
            <a:r>
              <a:rPr lang="en-US" sz="2799">
                <a:solidFill>
                  <a:srgbClr val="000000"/>
                </a:solidFill>
                <a:latin typeface="Helvetica World"/>
                <a:ea typeface="Helvetica World"/>
                <a:cs typeface="Helvetica World"/>
                <a:sym typeface="Helvetica World"/>
              </a:rPr>
              <a:t>Add Favorites</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pPr>
            <a:r>
              <a:rPr lang="en-US" sz="2799">
                <a:solidFill>
                  <a:srgbClr val="000000"/>
                </a:solidFill>
                <a:latin typeface="Helvetica World"/>
                <a:ea typeface="Helvetica World"/>
                <a:cs typeface="Helvetica World"/>
                <a:sym typeface="Helvetica World"/>
              </a:rPr>
              <a:t>Schedule A Report</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spcBef>
                <a:spcPct val="0"/>
              </a:spcBef>
            </a:pPr>
            <a:r>
              <a:rPr lang="en-US" sz="2799">
                <a:solidFill>
                  <a:srgbClr val="000000"/>
                </a:solidFill>
                <a:latin typeface="Helvetica World"/>
                <a:ea typeface="Helvetica World"/>
                <a:cs typeface="Helvetica World"/>
                <a:sym typeface="Helvetica World"/>
              </a:rPr>
              <a:t>Grid Customization</a:t>
            </a:r>
          </a:p>
        </p:txBody>
      </p:sp>
      <p:sp>
        <p:nvSpPr>
          <p:cNvPr id="27" name="TextBox 27"/>
          <p:cNvSpPr txBox="1"/>
          <p:nvPr/>
        </p:nvSpPr>
        <p:spPr>
          <a:xfrm>
            <a:off x="5509989" y="2105407"/>
            <a:ext cx="3030822" cy="976631"/>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Helvetica World"/>
                <a:ea typeface="Helvetica World"/>
                <a:cs typeface="Helvetica World"/>
                <a:sym typeface="Helvetica World"/>
              </a:rPr>
              <a:t>CONFIGURATION TRAINING</a:t>
            </a:r>
          </a:p>
        </p:txBody>
      </p:sp>
      <p:sp>
        <p:nvSpPr>
          <p:cNvPr id="28" name="TextBox 28"/>
          <p:cNvSpPr txBox="1"/>
          <p:nvPr/>
        </p:nvSpPr>
        <p:spPr>
          <a:xfrm>
            <a:off x="4807833" y="3406287"/>
            <a:ext cx="4212943" cy="3453131"/>
          </a:xfrm>
          <a:prstGeom prst="rect">
            <a:avLst/>
          </a:prstGeom>
        </p:spPr>
        <p:txBody>
          <a:bodyPr lIns="0" tIns="0" rIns="0" bIns="0" rtlCol="0" anchor="t">
            <a:spAutoFit/>
          </a:bodyPr>
          <a:lstStyle/>
          <a:p>
            <a:pPr algn="ctr">
              <a:lnSpc>
                <a:spcPts val="3919"/>
              </a:lnSpc>
            </a:pPr>
            <a:r>
              <a:rPr lang="en-US" sz="2799">
                <a:solidFill>
                  <a:srgbClr val="000000"/>
                </a:solidFill>
                <a:latin typeface="Helvetica World"/>
                <a:ea typeface="Helvetica World"/>
                <a:cs typeface="Helvetica World"/>
                <a:sym typeface="Helvetica World"/>
              </a:rPr>
              <a:t>Add a New GL Account</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pPr>
            <a:r>
              <a:rPr lang="en-US" sz="2799">
                <a:solidFill>
                  <a:srgbClr val="000000"/>
                </a:solidFill>
                <a:latin typeface="Helvetica World"/>
                <a:ea typeface="Helvetica World"/>
                <a:cs typeface="Helvetica World"/>
                <a:sym typeface="Helvetica World"/>
              </a:rPr>
              <a:t>Add a New Vendor</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pPr>
            <a:r>
              <a:rPr lang="en-US" sz="2799">
                <a:solidFill>
                  <a:srgbClr val="000000"/>
                </a:solidFill>
                <a:latin typeface="Helvetica World"/>
                <a:ea typeface="Helvetica World"/>
                <a:cs typeface="Helvetica World"/>
                <a:sym typeface="Helvetica World"/>
              </a:rPr>
              <a:t>Set Up a New Deduction</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spcBef>
                <a:spcPct val="0"/>
              </a:spcBef>
            </a:pPr>
            <a:r>
              <a:rPr lang="en-US" sz="2799">
                <a:solidFill>
                  <a:srgbClr val="000000"/>
                </a:solidFill>
                <a:latin typeface="Helvetica World"/>
                <a:ea typeface="Helvetica World"/>
                <a:cs typeface="Helvetica World"/>
                <a:sym typeface="Helvetica World"/>
              </a:rPr>
              <a:t>Add a New Bank Account</a:t>
            </a:r>
          </a:p>
        </p:txBody>
      </p:sp>
      <p:sp>
        <p:nvSpPr>
          <p:cNvPr id="29" name="TextBox 29"/>
          <p:cNvSpPr txBox="1"/>
          <p:nvPr/>
        </p:nvSpPr>
        <p:spPr>
          <a:xfrm>
            <a:off x="10251295" y="2105407"/>
            <a:ext cx="2089249" cy="976631"/>
          </a:xfrm>
          <a:prstGeom prst="rect">
            <a:avLst/>
          </a:prstGeom>
        </p:spPr>
        <p:txBody>
          <a:bodyPr lIns="0" tIns="0" rIns="0" bIns="0" rtlCol="0" anchor="t">
            <a:spAutoFit/>
          </a:bodyPr>
          <a:lstStyle/>
          <a:p>
            <a:pPr algn="ctr">
              <a:lnSpc>
                <a:spcPts val="3919"/>
              </a:lnSpc>
            </a:pPr>
            <a:r>
              <a:rPr lang="en-US" sz="2799">
                <a:solidFill>
                  <a:srgbClr val="000000"/>
                </a:solidFill>
                <a:latin typeface="Helvetica World"/>
                <a:ea typeface="Helvetica World"/>
                <a:cs typeface="Helvetica World"/>
                <a:sym typeface="Helvetica World"/>
              </a:rPr>
              <a:t>END USER</a:t>
            </a:r>
          </a:p>
          <a:p>
            <a:pPr algn="ctr">
              <a:lnSpc>
                <a:spcPts val="3919"/>
              </a:lnSpc>
              <a:spcBef>
                <a:spcPct val="0"/>
              </a:spcBef>
            </a:pPr>
            <a:r>
              <a:rPr lang="en-US" sz="2799">
                <a:solidFill>
                  <a:srgbClr val="000000"/>
                </a:solidFill>
                <a:latin typeface="Helvetica World"/>
                <a:ea typeface="Helvetica World"/>
                <a:cs typeface="Helvetica World"/>
                <a:sym typeface="Helvetica World"/>
              </a:rPr>
              <a:t>TRAINING</a:t>
            </a:r>
          </a:p>
        </p:txBody>
      </p:sp>
      <p:sp>
        <p:nvSpPr>
          <p:cNvPr id="30" name="TextBox 30"/>
          <p:cNvSpPr txBox="1"/>
          <p:nvPr/>
        </p:nvSpPr>
        <p:spPr>
          <a:xfrm>
            <a:off x="9156183" y="3406287"/>
            <a:ext cx="4177996" cy="3453131"/>
          </a:xfrm>
          <a:prstGeom prst="rect">
            <a:avLst/>
          </a:prstGeom>
        </p:spPr>
        <p:txBody>
          <a:bodyPr lIns="0" tIns="0" rIns="0" bIns="0" rtlCol="0" anchor="t">
            <a:spAutoFit/>
          </a:bodyPr>
          <a:lstStyle/>
          <a:p>
            <a:pPr algn="ctr">
              <a:lnSpc>
                <a:spcPts val="3919"/>
              </a:lnSpc>
            </a:pPr>
            <a:r>
              <a:rPr lang="en-US" sz="2799">
                <a:solidFill>
                  <a:srgbClr val="000000"/>
                </a:solidFill>
                <a:latin typeface="Helvetica World"/>
                <a:ea typeface="Helvetica World"/>
                <a:cs typeface="Helvetica World"/>
                <a:sym typeface="Helvetica World"/>
              </a:rPr>
              <a:t>Post a Journal Entry</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pPr>
            <a:r>
              <a:rPr lang="en-US" sz="2799">
                <a:solidFill>
                  <a:srgbClr val="000000"/>
                </a:solidFill>
                <a:latin typeface="Helvetica World"/>
                <a:ea typeface="Helvetica World"/>
                <a:cs typeface="Helvetica World"/>
                <a:sym typeface="Helvetica World"/>
              </a:rPr>
              <a:t>Enter a Payable</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pPr>
            <a:r>
              <a:rPr lang="en-US" sz="2799">
                <a:solidFill>
                  <a:srgbClr val="000000"/>
                </a:solidFill>
                <a:latin typeface="Helvetica World"/>
                <a:ea typeface="Helvetica World"/>
                <a:cs typeface="Helvetica World"/>
                <a:sym typeface="Helvetica World"/>
              </a:rPr>
              <a:t>Process Payroll</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spcBef>
                <a:spcPct val="0"/>
              </a:spcBef>
            </a:pPr>
            <a:r>
              <a:rPr lang="en-US" sz="2799">
                <a:solidFill>
                  <a:srgbClr val="000000"/>
                </a:solidFill>
                <a:latin typeface="Helvetica World"/>
                <a:ea typeface="Helvetica World"/>
                <a:cs typeface="Helvetica World"/>
                <a:sym typeface="Helvetica World"/>
              </a:rPr>
              <a:t>Reconcile a Bank Account</a:t>
            </a:r>
          </a:p>
        </p:txBody>
      </p:sp>
      <p:sp>
        <p:nvSpPr>
          <p:cNvPr id="31" name="TextBox 31"/>
          <p:cNvSpPr txBox="1"/>
          <p:nvPr/>
        </p:nvSpPr>
        <p:spPr>
          <a:xfrm>
            <a:off x="13535687" y="2105407"/>
            <a:ext cx="4076901" cy="976631"/>
          </a:xfrm>
          <a:prstGeom prst="rect">
            <a:avLst/>
          </a:prstGeom>
        </p:spPr>
        <p:txBody>
          <a:bodyPr lIns="0" tIns="0" rIns="0" bIns="0" rtlCol="0" anchor="t">
            <a:spAutoFit/>
          </a:bodyPr>
          <a:lstStyle/>
          <a:p>
            <a:pPr algn="ctr">
              <a:lnSpc>
                <a:spcPts val="3919"/>
              </a:lnSpc>
            </a:pPr>
            <a:r>
              <a:rPr lang="en-US" sz="2799">
                <a:solidFill>
                  <a:srgbClr val="000000"/>
                </a:solidFill>
                <a:latin typeface="Helvetica World"/>
                <a:ea typeface="Helvetica World"/>
                <a:cs typeface="Helvetica World"/>
                <a:sym typeface="Helvetica World"/>
              </a:rPr>
              <a:t>POST-PRODUCTION</a:t>
            </a:r>
          </a:p>
          <a:p>
            <a:pPr algn="ctr">
              <a:lnSpc>
                <a:spcPts val="3919"/>
              </a:lnSpc>
              <a:spcBef>
                <a:spcPct val="0"/>
              </a:spcBef>
            </a:pPr>
            <a:r>
              <a:rPr lang="en-US" sz="2799">
                <a:solidFill>
                  <a:srgbClr val="000000"/>
                </a:solidFill>
                <a:latin typeface="Helvetica World"/>
                <a:ea typeface="Helvetica World"/>
                <a:cs typeface="Helvetica World"/>
                <a:sym typeface="Helvetica World"/>
              </a:rPr>
              <a:t>TRAINING</a:t>
            </a:r>
          </a:p>
        </p:txBody>
      </p:sp>
      <p:sp>
        <p:nvSpPr>
          <p:cNvPr id="32" name="TextBox 32"/>
          <p:cNvSpPr txBox="1"/>
          <p:nvPr/>
        </p:nvSpPr>
        <p:spPr>
          <a:xfrm>
            <a:off x="13535687" y="3406287"/>
            <a:ext cx="4076901" cy="3453131"/>
          </a:xfrm>
          <a:prstGeom prst="rect">
            <a:avLst/>
          </a:prstGeom>
        </p:spPr>
        <p:txBody>
          <a:bodyPr lIns="0" tIns="0" rIns="0" bIns="0" rtlCol="0" anchor="t">
            <a:spAutoFit/>
          </a:bodyPr>
          <a:lstStyle/>
          <a:p>
            <a:pPr algn="ctr">
              <a:lnSpc>
                <a:spcPts val="3919"/>
              </a:lnSpc>
            </a:pPr>
            <a:r>
              <a:rPr lang="en-US" sz="2799">
                <a:solidFill>
                  <a:srgbClr val="000000"/>
                </a:solidFill>
                <a:latin typeface="Helvetica World"/>
                <a:ea typeface="Helvetica World"/>
                <a:cs typeface="Helvetica World"/>
                <a:sym typeface="Helvetica World"/>
              </a:rPr>
              <a:t>Enter a Budget</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pPr>
            <a:r>
              <a:rPr lang="en-US" sz="2799">
                <a:solidFill>
                  <a:srgbClr val="000000"/>
                </a:solidFill>
                <a:latin typeface="Helvetica World"/>
                <a:ea typeface="Helvetica World"/>
                <a:cs typeface="Helvetica World"/>
                <a:sym typeface="Helvetica World"/>
              </a:rPr>
              <a:t>Fiscal Year End Process</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pPr>
            <a:r>
              <a:rPr lang="en-US" sz="2799">
                <a:solidFill>
                  <a:srgbClr val="000000"/>
                </a:solidFill>
                <a:latin typeface="Helvetica World"/>
                <a:ea typeface="Helvetica World"/>
                <a:cs typeface="Helvetica World"/>
                <a:sym typeface="Helvetica World"/>
              </a:rPr>
              <a:t>Process W2s</a:t>
            </a:r>
          </a:p>
          <a:p>
            <a:pPr algn="ctr">
              <a:lnSpc>
                <a:spcPts val="3919"/>
              </a:lnSpc>
            </a:pPr>
            <a:endParaRPr lang="en-US" sz="2799">
              <a:solidFill>
                <a:srgbClr val="000000"/>
              </a:solidFill>
              <a:latin typeface="Helvetica World"/>
              <a:ea typeface="Helvetica World"/>
              <a:cs typeface="Helvetica World"/>
              <a:sym typeface="Helvetica World"/>
            </a:endParaRPr>
          </a:p>
          <a:p>
            <a:pPr algn="ctr">
              <a:lnSpc>
                <a:spcPts val="3919"/>
              </a:lnSpc>
              <a:spcBef>
                <a:spcPct val="0"/>
              </a:spcBef>
            </a:pPr>
            <a:r>
              <a:rPr lang="en-US" sz="2799">
                <a:solidFill>
                  <a:srgbClr val="000000"/>
                </a:solidFill>
                <a:latin typeface="Helvetica World"/>
                <a:ea typeface="Helvetica World"/>
                <a:cs typeface="Helvetica World"/>
                <a:sym typeface="Helvetica World"/>
              </a:rPr>
              <a:t>Payroll Corrections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589</Words>
  <Application>Microsoft Office PowerPoint</Application>
  <PresentationFormat>Custom</PresentationFormat>
  <Paragraphs>115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Helvetica World</vt:lpstr>
      <vt:lpstr>Helvetica World Bold</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Tyler Financials Project Brief</dc:title>
  <cp:lastModifiedBy>Kelly Richards</cp:lastModifiedBy>
  <cp:revision>1</cp:revision>
  <cp:lastPrinted>2024-12-17T19:42:21Z</cp:lastPrinted>
  <dcterms:created xsi:type="dcterms:W3CDTF">2006-08-16T00:00:00Z</dcterms:created>
  <dcterms:modified xsi:type="dcterms:W3CDTF">2024-12-17T20:52:18Z</dcterms:modified>
  <dc:identifier>DAGOUzJZUC8</dc:identifier>
</cp:coreProperties>
</file>